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Lato" panose="020B0604020202020204" charset="0"/>
      <p:regular r:id="rId33"/>
      <p:bold r:id="rId34"/>
      <p:italic r:id="rId35"/>
      <p:boldItalic r:id="rId36"/>
    </p:embeddedFont>
    <p:embeddedFont>
      <p:font typeface="Average" panose="020B0604020202020204" charset="0"/>
      <p:regular r:id="rId37"/>
    </p:embeddedFont>
    <p:embeddedFont>
      <p:font typeface="Montserrat" panose="00000500000000000000" pitchFamily="50"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65fe08c1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865fe08c12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65fe08c1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65fe08c1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65fe08c12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65fe08c12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65fe08c1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65fe08c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65fe08c1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865fe08c12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11"/>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1">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7"/>
        <p:cNvGrpSpPr/>
        <p:nvPr/>
      </p:nvGrpSpPr>
      <p:grpSpPr>
        <a:xfrm>
          <a:off x="0" y="0"/>
          <a:ext cx="0" cy="0"/>
          <a:chOff x="0" y="0"/>
          <a:chExt cx="0" cy="0"/>
        </a:xfrm>
      </p:grpSpPr>
      <p:sp>
        <p:nvSpPr>
          <p:cNvPr id="148" name="Google Shape;148;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2">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2">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2">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 name="Google Shape;152;p12"/>
          <p:cNvGrpSpPr/>
          <p:nvPr/>
        </p:nvGrpSpPr>
        <p:grpSpPr>
          <a:xfrm>
            <a:off x="4406400" y="0"/>
            <a:ext cx="4737600" cy="5143500"/>
            <a:chOff x="4406400" y="0"/>
            <a:chExt cx="4737600" cy="5143500"/>
          </a:xfrm>
        </p:grpSpPr>
        <p:sp>
          <p:nvSpPr>
            <p:cNvPr id="153" name="Google Shape;153;p12"/>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2"/>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2"/>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2"/>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2"/>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2"/>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2"/>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2"/>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2"/>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2"/>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2"/>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2"/>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2"/>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2"/>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2"/>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2"/>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2"/>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12"/>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sp>
        <p:nvSpPr>
          <p:cNvPr id="174" name="Google Shape;174;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3">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3">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3">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 name="Google Shape;178;p13"/>
          <p:cNvGrpSpPr/>
          <p:nvPr/>
        </p:nvGrpSpPr>
        <p:grpSpPr>
          <a:xfrm>
            <a:off x="0" y="381001"/>
            <a:ext cx="1037850" cy="1016288"/>
            <a:chOff x="0" y="381001"/>
            <a:chExt cx="1037850" cy="1016288"/>
          </a:xfrm>
        </p:grpSpPr>
        <p:sp>
          <p:nvSpPr>
            <p:cNvPr id="179" name="Google Shape;179;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 name="Google Shape;181;p13"/>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2" name="Google Shape;182;p13"/>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3" name="Google Shape;183;p13"/>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84" name="Google Shape;18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5"/>
        <p:cNvGrpSpPr/>
        <p:nvPr/>
      </p:nvGrpSpPr>
      <p:grpSpPr>
        <a:xfrm>
          <a:off x="0" y="0"/>
          <a:ext cx="0" cy="0"/>
          <a:chOff x="0" y="0"/>
          <a:chExt cx="0" cy="0"/>
        </a:xfrm>
      </p:grpSpPr>
      <p:grpSp>
        <p:nvGrpSpPr>
          <p:cNvPr id="186" name="Google Shape;186;p14"/>
          <p:cNvGrpSpPr/>
          <p:nvPr/>
        </p:nvGrpSpPr>
        <p:grpSpPr>
          <a:xfrm>
            <a:off x="0" y="4128572"/>
            <a:ext cx="698925" cy="684657"/>
            <a:chOff x="0" y="3785672"/>
            <a:chExt cx="698925" cy="684657"/>
          </a:xfrm>
        </p:grpSpPr>
        <p:sp>
          <p:nvSpPr>
            <p:cNvPr id="187" name="Google Shape;187;p14"/>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14"/>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90" name="Google Shape;19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91" name="Google Shape;191;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4">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4">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grpSp>
        <p:nvGrpSpPr>
          <p:cNvPr id="196" name="Google Shape;196;p15"/>
          <p:cNvGrpSpPr/>
          <p:nvPr/>
        </p:nvGrpSpPr>
        <p:grpSpPr>
          <a:xfrm>
            <a:off x="4406400" y="0"/>
            <a:ext cx="4737600" cy="5143065"/>
            <a:chOff x="4406400" y="0"/>
            <a:chExt cx="4737600" cy="5143065"/>
          </a:xfrm>
        </p:grpSpPr>
        <p:sp>
          <p:nvSpPr>
            <p:cNvPr id="197" name="Google Shape;197;p1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1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15"/>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17" name="Google Shape;21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218" name="Google Shape;21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5">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5">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5">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50"/>
        <p:cNvGrpSpPr/>
        <p:nvPr/>
      </p:nvGrpSpPr>
      <p:grpSpPr>
        <a:xfrm>
          <a:off x="0" y="0"/>
          <a:ext cx="0" cy="0"/>
          <a:chOff x="0" y="0"/>
          <a:chExt cx="0" cy="0"/>
        </a:xfrm>
      </p:grpSpPr>
      <p:pic>
        <p:nvPicPr>
          <p:cNvPr id="51" name="Google Shape;51;p5" descr="offset_comp_343059.jpg"/>
          <p:cNvPicPr preferRelativeResize="0"/>
          <p:nvPr/>
        </p:nvPicPr>
        <p:blipFill rotWithShape="1">
          <a:blip r:embed="rId2">
            <a:alphaModFix amt="80000"/>
          </a:blip>
          <a:srcRect l="30474" t="11954" r="30474" b="25870"/>
          <a:stretch/>
        </p:blipFill>
        <p:spPr>
          <a:xfrm rot="-5400000">
            <a:off x="113630" y="-105700"/>
            <a:ext cx="5142300" cy="5364300"/>
          </a:xfrm>
          <a:prstGeom prst="diagStripe">
            <a:avLst>
              <a:gd name="adj" fmla="val 50343"/>
            </a:avLst>
          </a:prstGeom>
          <a:noFill/>
          <a:ln>
            <a:noFill/>
          </a:ln>
        </p:spPr>
      </p:pic>
      <p:sp>
        <p:nvSpPr>
          <p:cNvPr id="52" name="Google Shape;5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54" name="Google Shape;5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5">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a:hlinkClick r:id="rId3"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a:hlinkClick r:id="rId3"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a:hlinkClick r:id="rId3"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5"/>
          <p:cNvGrpSpPr/>
          <p:nvPr/>
        </p:nvGrpSpPr>
        <p:grpSpPr>
          <a:xfrm>
            <a:off x="0" y="381001"/>
            <a:ext cx="1037850" cy="1016288"/>
            <a:chOff x="0" y="381001"/>
            <a:chExt cx="1037850" cy="1016288"/>
          </a:xfrm>
        </p:grpSpPr>
        <p:sp>
          <p:nvSpPr>
            <p:cNvPr id="60" name="Google Shape;6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6"/>
          <p:cNvGrpSpPr/>
          <p:nvPr/>
        </p:nvGrpSpPr>
        <p:grpSpPr>
          <a:xfrm>
            <a:off x="0" y="381001"/>
            <a:ext cx="1037850" cy="1016288"/>
            <a:chOff x="0" y="381001"/>
            <a:chExt cx="1037850" cy="1016288"/>
          </a:xfrm>
        </p:grpSpPr>
        <p:sp>
          <p:nvSpPr>
            <p:cNvPr id="68" name="Google Shape;6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6"/>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6"/>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7"/>
          <p:cNvGrpSpPr/>
          <p:nvPr/>
        </p:nvGrpSpPr>
        <p:grpSpPr>
          <a:xfrm>
            <a:off x="0" y="381001"/>
            <a:ext cx="1037850" cy="1016288"/>
            <a:chOff x="0" y="381001"/>
            <a:chExt cx="1037850" cy="1016288"/>
          </a:xfrm>
        </p:grpSpPr>
        <p:sp>
          <p:nvSpPr>
            <p:cNvPr id="79" name="Google Shape;79;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2" name="Google Shape;82;p7"/>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3" name="Google Shape;83;p7"/>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4" name="Google Shape;8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7" name="Google Shape;87;p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89" name="Google Shape;89;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8"/>
          <p:cNvGrpSpPr/>
          <p:nvPr/>
        </p:nvGrpSpPr>
        <p:grpSpPr>
          <a:xfrm>
            <a:off x="0" y="381001"/>
            <a:ext cx="1037850" cy="1016288"/>
            <a:chOff x="0" y="381001"/>
            <a:chExt cx="1037850" cy="1016288"/>
          </a:xfrm>
        </p:grpSpPr>
        <p:sp>
          <p:nvSpPr>
            <p:cNvPr id="94" name="Google Shape;94;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p8"/>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7" name="Google Shape;9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98"/>
        <p:cNvGrpSpPr/>
        <p:nvPr/>
      </p:nvGrpSpPr>
      <p:grpSpPr>
        <a:xfrm>
          <a:off x="0" y="0"/>
          <a:ext cx="0" cy="0"/>
          <a:chOff x="0" y="0"/>
          <a:chExt cx="0" cy="0"/>
        </a:xfrm>
      </p:grpSpPr>
      <p:sp>
        <p:nvSpPr>
          <p:cNvPr id="99" name="Google Shape;99;p9"/>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0" name="Google Shape;100;p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9">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9">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9"/>
          <p:cNvGrpSpPr/>
          <p:nvPr/>
        </p:nvGrpSpPr>
        <p:grpSpPr>
          <a:xfrm>
            <a:off x="0" y="381001"/>
            <a:ext cx="1037850" cy="1016288"/>
            <a:chOff x="0" y="381001"/>
            <a:chExt cx="1037850" cy="1016288"/>
          </a:xfrm>
        </p:grpSpPr>
        <p:sp>
          <p:nvSpPr>
            <p:cNvPr id="106" name="Google Shape;106;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9"/>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09" name="Google Shape;10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9"/>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0">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0">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0">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 name="Google Shape;116;p10"/>
          <p:cNvGrpSpPr/>
          <p:nvPr/>
        </p:nvGrpSpPr>
        <p:grpSpPr>
          <a:xfrm>
            <a:off x="0" y="381001"/>
            <a:ext cx="1037850" cy="1016288"/>
            <a:chOff x="0" y="381001"/>
            <a:chExt cx="1037850" cy="1016288"/>
          </a:xfrm>
        </p:grpSpPr>
        <p:sp>
          <p:nvSpPr>
            <p:cNvPr id="117" name="Google Shape;117;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0" name="Google Shape;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9.xml"/><Relationship Id="rId3" Type="http://schemas.openxmlformats.org/officeDocument/2006/relationships/slide" Target="slide19.xml"/><Relationship Id="rId7" Type="http://schemas.openxmlformats.org/officeDocument/2006/relationships/slide" Target="slide11.xml"/><Relationship Id="rId12"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GB"/>
              <a:t>TravO App</a:t>
            </a:r>
            <a:endParaRPr/>
          </a:p>
        </p:txBody>
      </p:sp>
      <p:sp>
        <p:nvSpPr>
          <p:cNvPr id="229" name="Google Shape;229;p17"/>
          <p:cNvSpPr txBox="1">
            <a:spLocks noGrp="1"/>
          </p:cNvSpPr>
          <p:nvPr>
            <p:ph type="subTitle" idx="1"/>
          </p:nvPr>
        </p:nvSpPr>
        <p:spPr>
          <a:xfrm>
            <a:off x="4442100" y="3914300"/>
            <a:ext cx="4484700" cy="50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t>Intelligent Demand Driven Transport Management System</a:t>
            </a:r>
            <a:endParaRPr/>
          </a:p>
        </p:txBody>
      </p:sp>
      <p:pic>
        <p:nvPicPr>
          <p:cNvPr id="230" name="Google Shape;230;p17"/>
          <p:cNvPicPr preferRelativeResize="0"/>
          <p:nvPr/>
        </p:nvPicPr>
        <p:blipFill rotWithShape="1">
          <a:blip r:embed="rId3">
            <a:alphaModFix/>
          </a:blip>
          <a:srcRect/>
          <a:stretch/>
        </p:blipFill>
        <p:spPr>
          <a:xfrm>
            <a:off x="147350" y="1515650"/>
            <a:ext cx="3470699" cy="3470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txBox="1">
            <a:spLocks noGrp="1"/>
          </p:cNvSpPr>
          <p:nvPr>
            <p:ph type="title"/>
          </p:nvPr>
        </p:nvSpPr>
        <p:spPr>
          <a:xfrm>
            <a:off x="1297500" y="393750"/>
            <a:ext cx="5851500" cy="62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Expected Outcome(CONTD…)</a:t>
            </a:r>
            <a:endParaRPr/>
          </a:p>
        </p:txBody>
      </p:sp>
      <p:sp>
        <p:nvSpPr>
          <p:cNvPr id="300" name="Google Shape;300;p26"/>
          <p:cNvSpPr/>
          <p:nvPr/>
        </p:nvSpPr>
        <p:spPr>
          <a:xfrm>
            <a:off x="1514150" y="1167400"/>
            <a:ext cx="5571300" cy="508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6. Develop scientific data of people who travel frequently.</a:t>
            </a:r>
            <a:endParaRPr sz="1400" b="0" i="0" u="none" strike="noStrike" cap="none">
              <a:solidFill>
                <a:srgbClr val="FFFFFF"/>
              </a:solidFill>
              <a:latin typeface="Arial"/>
              <a:ea typeface="Arial"/>
              <a:cs typeface="Arial"/>
              <a:sym typeface="Arial"/>
            </a:endParaRPr>
          </a:p>
        </p:txBody>
      </p:sp>
      <p:sp>
        <p:nvSpPr>
          <p:cNvPr id="301" name="Google Shape;301;p26"/>
          <p:cNvSpPr/>
          <p:nvPr/>
        </p:nvSpPr>
        <p:spPr>
          <a:xfrm>
            <a:off x="1514150" y="1911138"/>
            <a:ext cx="5571300" cy="6606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7. If prepaid facility is provided, it will avoid customer- conductor ‘touch points,’ which is crucial in managing post Covid19 period by social distancing.</a:t>
            </a:r>
            <a:endParaRPr sz="1400" b="0" i="0" u="none" strike="noStrike" cap="none">
              <a:solidFill>
                <a:srgbClr val="FFFFFF"/>
              </a:solidFill>
              <a:latin typeface="Arial"/>
              <a:ea typeface="Arial"/>
              <a:cs typeface="Arial"/>
              <a:sym typeface="Arial"/>
            </a:endParaRPr>
          </a:p>
        </p:txBody>
      </p:sp>
      <p:sp>
        <p:nvSpPr>
          <p:cNvPr id="302" name="Google Shape;302;p26"/>
          <p:cNvSpPr/>
          <p:nvPr/>
        </p:nvSpPr>
        <p:spPr>
          <a:xfrm>
            <a:off x="1514150" y="2766200"/>
            <a:ext cx="5571300" cy="508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8. Uncertainty in travel will be reduced on both ends.</a:t>
            </a:r>
            <a:endParaRPr sz="1400" b="0" i="0" u="none" strike="noStrike" cap="none">
              <a:solidFill>
                <a:srgbClr val="FFFFFF"/>
              </a:solidFill>
              <a:latin typeface="Arial"/>
              <a:ea typeface="Arial"/>
              <a:cs typeface="Arial"/>
              <a:sym typeface="Arial"/>
            </a:endParaRPr>
          </a:p>
        </p:txBody>
      </p:sp>
      <p:sp>
        <p:nvSpPr>
          <p:cNvPr id="303" name="Google Shape;303;p26"/>
          <p:cNvSpPr/>
          <p:nvPr/>
        </p:nvSpPr>
        <p:spPr>
          <a:xfrm>
            <a:off x="1514150" y="3469150"/>
            <a:ext cx="5571300" cy="660600"/>
          </a:xfrm>
          <a:prstGeom prst="round2DiagRect">
            <a:avLst>
              <a:gd name="adj1" fmla="val 13998"/>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9. Reduces pollution as a small part of vehicle owners will prefer to opt for public transport as there is comfort, convenience and less crowd in the new system.</a:t>
            </a:r>
            <a:endParaRPr sz="1400" b="0" i="0" u="none" strike="noStrike" cap="none">
              <a:solidFill>
                <a:srgbClr val="FFFFFF"/>
              </a:solidFill>
              <a:latin typeface="Arial"/>
              <a:ea typeface="Arial"/>
              <a:cs typeface="Arial"/>
              <a:sym typeface="Arial"/>
            </a:endParaRPr>
          </a:p>
        </p:txBody>
      </p:sp>
      <p:sp>
        <p:nvSpPr>
          <p:cNvPr id="304" name="Google Shape;304;p26"/>
          <p:cNvSpPr/>
          <p:nvPr/>
        </p:nvSpPr>
        <p:spPr>
          <a:xfrm>
            <a:off x="1514150" y="4212900"/>
            <a:ext cx="5634900" cy="6606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10. Make the public transport to forecast travel requirements scientifically and make them resourceful to design viable travel route based on empirical data.</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1297500" y="393750"/>
            <a:ext cx="5745900" cy="81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Core of the Idea</a:t>
            </a:r>
            <a:endParaRPr/>
          </a:p>
        </p:txBody>
      </p:sp>
      <p:sp>
        <p:nvSpPr>
          <p:cNvPr id="310" name="Google Shape;310;p27"/>
          <p:cNvSpPr txBox="1">
            <a:spLocks noGrp="1"/>
          </p:cNvSpPr>
          <p:nvPr>
            <p:ph type="body" idx="1"/>
          </p:nvPr>
        </p:nvSpPr>
        <p:spPr>
          <a:xfrm>
            <a:off x="1297500" y="1340200"/>
            <a:ext cx="7267200" cy="23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sz="1500"/>
              <a:t>We are creating an application which act as an information provider for travel. Evolve as an easy and comfortable portal to book for travel facilities.Provide 75% seats for online booking and 25% to address the immediate passengers who make travel for an emergency.Regular and daily passengers can book tickets for a week or for a month. Hence they can avoid overcrowding.A live update of the seats in the public transport will be updated regularly.</a:t>
            </a:r>
            <a:endParaRPr sz="1500"/>
          </a:p>
          <a:p>
            <a:pPr marL="0" lvl="0" indent="0" algn="l" rtl="0">
              <a:lnSpc>
                <a:spcPct val="115000"/>
              </a:lnSpc>
              <a:spcBef>
                <a:spcPts val="1600"/>
              </a:spcBef>
              <a:spcAft>
                <a:spcPts val="1600"/>
              </a:spcAft>
              <a:buSzPts val="1300"/>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297500" y="393750"/>
            <a:ext cx="5764800" cy="64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Novelty of the idea:</a:t>
            </a:r>
            <a:endParaRPr/>
          </a:p>
        </p:txBody>
      </p:sp>
      <p:sp>
        <p:nvSpPr>
          <p:cNvPr id="316" name="Google Shape;316;p28"/>
          <p:cNvSpPr txBox="1">
            <a:spLocks noGrp="1"/>
          </p:cNvSpPr>
          <p:nvPr>
            <p:ph type="body" idx="1"/>
          </p:nvPr>
        </p:nvSpPr>
        <p:spPr>
          <a:xfrm>
            <a:off x="1297500" y="1497550"/>
            <a:ext cx="6913200" cy="272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sz="1400"/>
              <a:t>Addresses social distancing issues to a great extent and a few concerns of Covid19 Protocol.Avoid overcrowding at the bus stops Satisfying demand appropriately.Facilitates both the passengers and the public transport facility.Becomes an ALL-IN-ONE booking solution system for region specific public transport.Reduces transmission of Covid19 and other communicable diseases Enhances confidence of passengers to travel by public transport Improve economic activity as people feel free to move out The public transport need not run at a time when there is no demand. The people doesn’t have to crowd at the bus stops. The public transport can work efficiently. Most user friendly approach that suites both passenger and transport system.Reduce pollution as people who use own transport will get attracted to subscribe this.</a:t>
            </a:r>
            <a:endParaRPr sz="1400"/>
          </a:p>
          <a:p>
            <a:pPr marL="0" lvl="0" indent="0" algn="l" rtl="0">
              <a:lnSpc>
                <a:spcPct val="115000"/>
              </a:lnSpc>
              <a:spcBef>
                <a:spcPts val="1600"/>
              </a:spcBef>
              <a:spcAft>
                <a:spcPts val="1600"/>
              </a:spcAft>
              <a:buSzPts val="1300"/>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txBox="1">
            <a:spLocks noGrp="1"/>
          </p:cNvSpPr>
          <p:nvPr>
            <p:ph type="title"/>
          </p:nvPr>
        </p:nvSpPr>
        <p:spPr>
          <a:xfrm>
            <a:off x="1297500" y="393750"/>
            <a:ext cx="5542500" cy="6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Features</a:t>
            </a:r>
            <a:endParaRPr/>
          </a:p>
        </p:txBody>
      </p:sp>
      <p:sp>
        <p:nvSpPr>
          <p:cNvPr id="322" name="Google Shape;322;p29"/>
          <p:cNvSpPr/>
          <p:nvPr/>
        </p:nvSpPr>
        <p:spPr>
          <a:xfrm>
            <a:off x="1859250" y="1221400"/>
            <a:ext cx="6120600" cy="6783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The public transport information will be provided with an ETA (estimated time of arrival).So the passengers are well informed well ahead of journey.</a:t>
            </a:r>
            <a:endParaRPr sz="1400" b="0" i="0" u="none" strike="noStrike" cap="none">
              <a:solidFill>
                <a:srgbClr val="FFFFFF"/>
              </a:solidFill>
              <a:latin typeface="Arial"/>
              <a:ea typeface="Arial"/>
              <a:cs typeface="Arial"/>
              <a:sym typeface="Arial"/>
            </a:endParaRPr>
          </a:p>
        </p:txBody>
      </p:sp>
      <p:sp>
        <p:nvSpPr>
          <p:cNvPr id="323" name="Google Shape;323;p29"/>
          <p:cNvSpPr/>
          <p:nvPr/>
        </p:nvSpPr>
        <p:spPr>
          <a:xfrm>
            <a:off x="1872825" y="2157825"/>
            <a:ext cx="6120600" cy="6783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Out of the booking seats, if no one booked, then these seats will be available for occupation for the immediate or emergency passengers.</a:t>
            </a:r>
            <a:endParaRPr sz="1400" b="0" i="0" u="none" strike="noStrike" cap="none">
              <a:solidFill>
                <a:srgbClr val="FFFFFF"/>
              </a:solidFill>
              <a:latin typeface="Arial"/>
              <a:ea typeface="Arial"/>
              <a:cs typeface="Arial"/>
              <a:sym typeface="Arial"/>
            </a:endParaRPr>
          </a:p>
        </p:txBody>
      </p:sp>
      <p:sp>
        <p:nvSpPr>
          <p:cNvPr id="324" name="Google Shape;324;p29"/>
          <p:cNvSpPr/>
          <p:nvPr/>
        </p:nvSpPr>
        <p:spPr>
          <a:xfrm>
            <a:off x="1886400" y="3107825"/>
            <a:ext cx="6188400" cy="6651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A live update of the seats in the buses will be updated. So if the transport is full it will not be available for the users.</a:t>
            </a:r>
            <a:endParaRPr sz="1400" b="0" i="0" u="none" strike="noStrike" cap="none">
              <a:solidFill>
                <a:srgbClr val="FFFFFF"/>
              </a:solidFill>
              <a:latin typeface="Arial"/>
              <a:ea typeface="Arial"/>
              <a:cs typeface="Arial"/>
              <a:sym typeface="Arial"/>
            </a:endParaRPr>
          </a:p>
        </p:txBody>
      </p:sp>
      <p:sp>
        <p:nvSpPr>
          <p:cNvPr id="325" name="Google Shape;325;p29"/>
          <p:cNvSpPr/>
          <p:nvPr/>
        </p:nvSpPr>
        <p:spPr>
          <a:xfrm>
            <a:off x="1927125" y="4071375"/>
            <a:ext cx="6120600" cy="6783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When the ticket is issued, the live update of the public transport shows its occupancy of seats. The tickets when issued from the issuer also gets updated.</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1318775" y="263200"/>
            <a:ext cx="5542500" cy="6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Features(CONTD...)</a:t>
            </a:r>
            <a:endParaRPr/>
          </a:p>
        </p:txBody>
      </p:sp>
      <p:sp>
        <p:nvSpPr>
          <p:cNvPr id="331" name="Google Shape;331;p30"/>
          <p:cNvSpPr/>
          <p:nvPr/>
        </p:nvSpPr>
        <p:spPr>
          <a:xfrm>
            <a:off x="1859250" y="941500"/>
            <a:ext cx="6120600" cy="8277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Suppose a public transport start with full capacity from a station and when a passenger gets down at a nearby station, a vacant seat will arise from that station. In such cases the passengers will get intimation regarding the revised status of a vacant seat.</a:t>
            </a:r>
            <a:endParaRPr sz="1400" b="0" i="0" u="none" strike="noStrike" cap="none">
              <a:solidFill>
                <a:srgbClr val="FFFFFF"/>
              </a:solidFill>
              <a:latin typeface="Arial"/>
              <a:ea typeface="Arial"/>
              <a:cs typeface="Arial"/>
              <a:sym typeface="Arial"/>
            </a:endParaRPr>
          </a:p>
        </p:txBody>
      </p:sp>
      <p:sp>
        <p:nvSpPr>
          <p:cNvPr id="332" name="Google Shape;332;p30"/>
          <p:cNvSpPr/>
          <p:nvPr/>
        </p:nvSpPr>
        <p:spPr>
          <a:xfrm>
            <a:off x="1859250" y="1893450"/>
            <a:ext cx="6120600" cy="6783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A toll-free number for the booking of tickets will be provided for ordinary people who don’t own a smartphone. Thus they also can participate in booking tickets.</a:t>
            </a:r>
            <a:endParaRPr sz="1400" b="0" i="0" u="none" strike="noStrike" cap="none">
              <a:solidFill>
                <a:srgbClr val="FFFFFF"/>
              </a:solidFill>
              <a:latin typeface="Arial"/>
              <a:ea typeface="Arial"/>
              <a:cs typeface="Arial"/>
              <a:sym typeface="Arial"/>
            </a:endParaRPr>
          </a:p>
        </p:txBody>
      </p:sp>
      <p:sp>
        <p:nvSpPr>
          <p:cNvPr id="333" name="Google Shape;333;p30"/>
          <p:cNvSpPr/>
          <p:nvPr/>
        </p:nvSpPr>
        <p:spPr>
          <a:xfrm>
            <a:off x="1825350" y="2696000"/>
            <a:ext cx="6188400" cy="6651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The payment of ticket (pre-paid) will be accepted online or post-paid payment option will be given (From the conductor or ticket issuer).</a:t>
            </a:r>
            <a:endParaRPr sz="1400" b="0" i="0" u="none" strike="noStrike" cap="none">
              <a:solidFill>
                <a:srgbClr val="FFFFFF"/>
              </a:solidFill>
              <a:latin typeface="Arial"/>
              <a:ea typeface="Arial"/>
              <a:cs typeface="Arial"/>
              <a:sym typeface="Arial"/>
            </a:endParaRPr>
          </a:p>
        </p:txBody>
      </p:sp>
      <p:sp>
        <p:nvSpPr>
          <p:cNvPr id="334" name="Google Shape;334;p30"/>
          <p:cNvSpPr/>
          <p:nvPr/>
        </p:nvSpPr>
        <p:spPr>
          <a:xfrm>
            <a:off x="1859250" y="3485350"/>
            <a:ext cx="6120600" cy="678300"/>
          </a:xfrm>
          <a:prstGeom prst="round1Rect">
            <a:avLst>
              <a:gd name="adj" fmla="val 16667"/>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a:solidFill>
                  <a:srgbClr val="FFFFFF"/>
                </a:solidFill>
                <a:latin typeface="Arial"/>
                <a:ea typeface="Arial"/>
                <a:cs typeface="Arial"/>
                <a:sym typeface="Arial"/>
              </a:rPr>
              <a:t>The people booking from the toll-free number can pay when they get in the public transport or their respective ticket issuer.</a:t>
            </a:r>
            <a:endParaRPr sz="1400" b="0" i="0" u="none" strike="noStrike" cap="none">
              <a:solidFill>
                <a:srgbClr val="FFFFFF"/>
              </a:solidFill>
              <a:latin typeface="Arial"/>
              <a:ea typeface="Arial"/>
              <a:cs typeface="Arial"/>
              <a:sym typeface="Arial"/>
            </a:endParaRPr>
          </a:p>
        </p:txBody>
      </p:sp>
      <p:sp>
        <p:nvSpPr>
          <p:cNvPr id="335" name="Google Shape;335;p30"/>
          <p:cNvSpPr/>
          <p:nvPr/>
        </p:nvSpPr>
        <p:spPr>
          <a:xfrm>
            <a:off x="1825350" y="4287900"/>
            <a:ext cx="6188400" cy="4890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Char char="●"/>
            </a:pPr>
            <a:r>
              <a:rPr lang="en-GB">
                <a:solidFill>
                  <a:srgbClr val="FFFFFF"/>
                </a:solidFill>
              </a:rPr>
              <a:t>Store data of commuters will be vital for contact tracing and other Police investigation</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2300"/>
              <a:t>Feasibility and Viability of the Product</a:t>
            </a:r>
            <a:endParaRPr sz="2300"/>
          </a:p>
        </p:txBody>
      </p:sp>
      <p:sp>
        <p:nvSpPr>
          <p:cNvPr id="341" name="Google Shape;341;p31"/>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GB" sz="1500">
                <a:latin typeface="Montserrat"/>
                <a:ea typeface="Montserrat"/>
                <a:cs typeface="Montserrat"/>
                <a:sym typeface="Montserrat"/>
              </a:rPr>
              <a:t>Feasibility:</a:t>
            </a:r>
            <a:endParaRPr sz="1500">
              <a:latin typeface="Montserrat"/>
              <a:ea typeface="Montserrat"/>
              <a:cs typeface="Montserrat"/>
              <a:sym typeface="Montserrat"/>
            </a:endParaRPr>
          </a:p>
          <a:p>
            <a:pPr marL="457200" lvl="0" indent="-323850" algn="l" rtl="0">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It can be easily promoted by a private operator or by government using various advertising platforms.</a:t>
            </a:r>
            <a:endParaRPr sz="1500">
              <a:latin typeface="Montserrat"/>
              <a:ea typeface="Montserrat"/>
              <a:cs typeface="Montserrat"/>
              <a:sym typeface="Montserrat"/>
            </a:endParaRPr>
          </a:p>
          <a:p>
            <a:pPr marL="457200" lvl="0" indent="-323850" algn="l" rtl="0">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The application we are trying to implement will be very light which requires less disk space.</a:t>
            </a:r>
            <a:endParaRPr sz="1500">
              <a:latin typeface="Montserrat"/>
              <a:ea typeface="Montserrat"/>
              <a:cs typeface="Montserrat"/>
              <a:sym typeface="Montserrat"/>
            </a:endParaRPr>
          </a:p>
          <a:p>
            <a:pPr marL="457200" lvl="0" indent="-323850" algn="l" rtl="0">
              <a:lnSpc>
                <a:spcPct val="100000"/>
              </a:lnSpc>
              <a:spcBef>
                <a:spcPts val="0"/>
              </a:spcBef>
              <a:spcAft>
                <a:spcPts val="0"/>
              </a:spcAft>
              <a:buSzPts val="1500"/>
              <a:buFont typeface="Montserrat"/>
              <a:buChar char="●"/>
            </a:pPr>
            <a:r>
              <a:rPr lang="en-GB" sz="1500">
                <a:latin typeface="Montserrat"/>
                <a:ea typeface="Montserrat"/>
                <a:cs typeface="Montserrat"/>
                <a:sym typeface="Montserrat"/>
              </a:rPr>
              <a:t>It can be made available to install from Playstore.</a:t>
            </a:r>
            <a:endParaRPr sz="1500">
              <a:latin typeface="Montserrat"/>
              <a:ea typeface="Montserrat"/>
              <a:cs typeface="Montserrat"/>
              <a:sym typeface="Montserrat"/>
            </a:endParaRPr>
          </a:p>
        </p:txBody>
      </p:sp>
      <p:sp>
        <p:nvSpPr>
          <p:cNvPr id="342" name="Google Shape;342;p31"/>
          <p:cNvSpPr txBox="1">
            <a:spLocks noGrp="1"/>
          </p:cNvSpPr>
          <p:nvPr>
            <p:ph type="body" idx="2"/>
          </p:nvPr>
        </p:nvSpPr>
        <p:spPr>
          <a:xfrm>
            <a:off x="4933196" y="1499700"/>
            <a:ext cx="3403200" cy="291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GB" sz="1400">
                <a:latin typeface="Montserrat"/>
                <a:ea typeface="Montserrat"/>
                <a:cs typeface="Montserrat"/>
                <a:sym typeface="Montserrat"/>
              </a:rPr>
              <a:t>Viability:</a:t>
            </a:r>
            <a:endParaRPr sz="1400">
              <a:latin typeface="Montserrat"/>
              <a:ea typeface="Montserrat"/>
              <a:cs typeface="Montserrat"/>
              <a:sym typeface="Montserrat"/>
            </a:endParaRPr>
          </a:p>
          <a:p>
            <a:pPr marL="457200" lvl="0" indent="-317500" algn="l" rtl="0">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We aim at providing real-time updated data.</a:t>
            </a:r>
            <a:endParaRPr sz="1400">
              <a:latin typeface="Montserrat"/>
              <a:ea typeface="Montserrat"/>
              <a:cs typeface="Montserrat"/>
              <a:sym typeface="Montserrat"/>
            </a:endParaRPr>
          </a:p>
          <a:p>
            <a:pPr marL="457200" lvl="0" indent="-317500" algn="l" rtl="0">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It is right time to implement as it will become an efficient way to manage crowd and</a:t>
            </a:r>
            <a:endParaRPr sz="1400">
              <a:latin typeface="Montserrat"/>
              <a:ea typeface="Montserrat"/>
              <a:cs typeface="Montserrat"/>
              <a:sym typeface="Montserrat"/>
            </a:endParaRPr>
          </a:p>
          <a:p>
            <a:pPr marL="457200" lvl="0" indent="0" algn="l" rtl="0">
              <a:lnSpc>
                <a:spcPct val="100000"/>
              </a:lnSpc>
              <a:spcBef>
                <a:spcPts val="0"/>
              </a:spcBef>
              <a:spcAft>
                <a:spcPts val="0"/>
              </a:spcAft>
              <a:buSzPts val="1300"/>
              <a:buNone/>
            </a:pPr>
            <a:r>
              <a:rPr lang="en-GB" sz="1400">
                <a:latin typeface="Montserrat"/>
                <a:ea typeface="Montserrat"/>
                <a:cs typeface="Montserrat"/>
                <a:sym typeface="Montserrat"/>
              </a:rPr>
              <a:t>thereby to stop community spread. It can also manage public transport smoothly.</a:t>
            </a:r>
            <a:endParaRPr sz="1400">
              <a:latin typeface="Montserrat"/>
              <a:ea typeface="Montserrat"/>
              <a:cs typeface="Montserrat"/>
              <a:sym typeface="Montserrat"/>
            </a:endParaRPr>
          </a:p>
          <a:p>
            <a:pPr marL="0" lvl="0" indent="0" algn="l" rtl="0">
              <a:lnSpc>
                <a:spcPct val="100000"/>
              </a:lnSpc>
              <a:spcBef>
                <a:spcPts val="0"/>
              </a:spcBef>
              <a:spcAft>
                <a:spcPts val="0"/>
              </a:spcAft>
              <a:buSzPts val="1300"/>
              <a:buNone/>
            </a:pPr>
            <a:endParaRPr sz="1400">
              <a:latin typeface="Montserrat"/>
              <a:ea typeface="Montserrat"/>
              <a:cs typeface="Montserrat"/>
              <a:sym typeface="Montserrat"/>
            </a:endParaRPr>
          </a:p>
          <a:p>
            <a:pPr marL="457200" lvl="0" indent="-317500" algn="l" rtl="0">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An individual is only required to install the App with their limited personal details.</a:t>
            </a:r>
            <a:endParaRPr sz="1400">
              <a:latin typeface="Montserrat"/>
              <a:ea typeface="Montserrat"/>
              <a:cs typeface="Montserrat"/>
              <a:sym typeface="Montserrat"/>
            </a:endParaRPr>
          </a:p>
          <a:p>
            <a:pPr marL="0" lvl="0" indent="0" algn="l" rtl="0">
              <a:lnSpc>
                <a:spcPct val="100000"/>
              </a:lnSpc>
              <a:spcBef>
                <a:spcPts val="0"/>
              </a:spcBef>
              <a:spcAft>
                <a:spcPts val="0"/>
              </a:spcAft>
              <a:buSzPts val="1300"/>
              <a:buNone/>
            </a:pPr>
            <a:endParaRPr sz="14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txBox="1">
            <a:spLocks noGrp="1"/>
          </p:cNvSpPr>
          <p:nvPr>
            <p:ph type="title"/>
          </p:nvPr>
        </p:nvSpPr>
        <p:spPr>
          <a:xfrm>
            <a:off x="1297500" y="393750"/>
            <a:ext cx="7038900" cy="56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Software Dashboard</a:t>
            </a:r>
            <a:endParaRPr/>
          </a:p>
        </p:txBody>
      </p:sp>
      <p:sp>
        <p:nvSpPr>
          <p:cNvPr id="348" name="Google Shape;348;p32"/>
          <p:cNvSpPr txBox="1">
            <a:spLocks noGrp="1"/>
          </p:cNvSpPr>
          <p:nvPr>
            <p:ph type="body" idx="1"/>
          </p:nvPr>
        </p:nvSpPr>
        <p:spPr>
          <a:xfrm>
            <a:off x="1297500" y="1180700"/>
            <a:ext cx="7038900" cy="329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sz="1500"/>
              <a:t>The app welcomes the user to a home screen, and then leads to a page where they have two options either to book or check availability of their respective medium of public transport (bus, train or metro’s) by choosing date and time, the place to get in and get down. (From and to stations or bus stop).</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944650" y="103000"/>
            <a:ext cx="43209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Data Flow Diagram</a:t>
            </a:r>
            <a:endParaRPr/>
          </a:p>
        </p:txBody>
      </p:sp>
      <p:pic>
        <p:nvPicPr>
          <p:cNvPr id="354" name="Google Shape;354;p33"/>
          <p:cNvPicPr preferRelativeResize="0"/>
          <p:nvPr/>
        </p:nvPicPr>
        <p:blipFill rotWithShape="1">
          <a:blip r:embed="rId3">
            <a:alphaModFix/>
          </a:blip>
          <a:srcRect l="2006" r="1995"/>
          <a:stretch/>
        </p:blipFill>
        <p:spPr>
          <a:xfrm>
            <a:off x="1085700" y="391975"/>
            <a:ext cx="7830600" cy="4685250"/>
          </a:xfrm>
          <a:prstGeom prst="rect">
            <a:avLst/>
          </a:prstGeom>
          <a:noFill/>
          <a:ln>
            <a:noFill/>
          </a:ln>
          <a:effectLst>
            <a:outerShdw blurRad="57150" dist="133350" dir="2880000" algn="bl" rotWithShape="0">
              <a:srgbClr val="000000">
                <a:alpha val="63921"/>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Business and social impact:</a:t>
            </a:r>
            <a:endParaRPr/>
          </a:p>
        </p:txBody>
      </p:sp>
      <p:sp>
        <p:nvSpPr>
          <p:cNvPr id="360" name="Google Shape;360;p34"/>
          <p:cNvSpPr txBox="1">
            <a:spLocks noGrp="1"/>
          </p:cNvSpPr>
          <p:nvPr>
            <p:ph type="body" idx="1"/>
          </p:nvPr>
        </p:nvSpPr>
        <p:spPr>
          <a:xfrm>
            <a:off x="1297500" y="1307850"/>
            <a:ext cx="7382700" cy="3284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a:t>Public transport will be economically viable with lesser unviable trips Predictability of public transport will enhance more business for transport system</a:t>
            </a:r>
            <a:endParaRPr sz="1500"/>
          </a:p>
          <a:p>
            <a:pPr marL="457200" lvl="0" indent="-323850" algn="l" rtl="0">
              <a:lnSpc>
                <a:spcPct val="115000"/>
              </a:lnSpc>
              <a:spcBef>
                <a:spcPts val="0"/>
              </a:spcBef>
              <a:spcAft>
                <a:spcPts val="0"/>
              </a:spcAft>
              <a:buSzPts val="1500"/>
              <a:buChar char="●"/>
            </a:pPr>
            <a:r>
              <a:rPr lang="en-GB" sz="1500"/>
              <a:t>Access to travel and customer data and their preferences will enable transport providers to develop new models and enable them for more customization.</a:t>
            </a:r>
            <a:endParaRPr sz="1500"/>
          </a:p>
          <a:p>
            <a:pPr marL="457200" lvl="0" indent="-323850" algn="l" rtl="0">
              <a:lnSpc>
                <a:spcPct val="115000"/>
              </a:lnSpc>
              <a:spcBef>
                <a:spcPts val="0"/>
              </a:spcBef>
              <a:spcAft>
                <a:spcPts val="0"/>
              </a:spcAft>
              <a:buSzPts val="1500"/>
              <a:buChar char="●"/>
            </a:pPr>
            <a:r>
              <a:rPr lang="en-GB" sz="1500"/>
              <a:t>Convenience and comfort of travel will improve</a:t>
            </a:r>
            <a:endParaRPr sz="1500"/>
          </a:p>
          <a:p>
            <a:pPr marL="457200" lvl="0" indent="-323850" algn="l" rtl="0">
              <a:lnSpc>
                <a:spcPct val="115000"/>
              </a:lnSpc>
              <a:spcBef>
                <a:spcPts val="0"/>
              </a:spcBef>
              <a:spcAft>
                <a:spcPts val="0"/>
              </a:spcAft>
              <a:buSzPts val="1500"/>
              <a:buChar char="●"/>
            </a:pPr>
            <a:r>
              <a:rPr lang="en-GB" sz="1500"/>
              <a:t>Travel will be hassle free for the public</a:t>
            </a:r>
            <a:endParaRPr sz="1500"/>
          </a:p>
          <a:p>
            <a:pPr marL="457200" lvl="0" indent="-323850" algn="l" rtl="0">
              <a:lnSpc>
                <a:spcPct val="115000"/>
              </a:lnSpc>
              <a:spcBef>
                <a:spcPts val="0"/>
              </a:spcBef>
              <a:spcAft>
                <a:spcPts val="0"/>
              </a:spcAft>
              <a:buSzPts val="1500"/>
              <a:buChar char="●"/>
            </a:pPr>
            <a:r>
              <a:rPr lang="en-GB" sz="1500"/>
              <a:t>Long term subscription model is likely to emerge</a:t>
            </a:r>
            <a:endParaRPr sz="1500"/>
          </a:p>
          <a:p>
            <a:pPr marL="457200" lvl="0" indent="-323850" algn="l" rtl="0">
              <a:lnSpc>
                <a:spcPct val="115000"/>
              </a:lnSpc>
              <a:spcBef>
                <a:spcPts val="0"/>
              </a:spcBef>
              <a:spcAft>
                <a:spcPts val="0"/>
              </a:spcAft>
              <a:buSzPts val="1500"/>
              <a:buChar char="●"/>
            </a:pPr>
            <a:r>
              <a:rPr lang="en-GB" sz="1500"/>
              <a:t>If the passenger uses the live status update feature of the application, then the passenger need not get down from their house if the bus is completely occupied.</a:t>
            </a:r>
            <a:endParaRPr sz="1500"/>
          </a:p>
          <a:p>
            <a:pPr marL="457200" lvl="0" indent="-323850" algn="l" rtl="0">
              <a:lnSpc>
                <a:spcPct val="115000"/>
              </a:lnSpc>
              <a:spcBef>
                <a:spcPts val="0"/>
              </a:spcBef>
              <a:spcAft>
                <a:spcPts val="0"/>
              </a:spcAft>
              <a:buSzPts val="1500"/>
              <a:buChar char="●"/>
            </a:pPr>
            <a:r>
              <a:rPr lang="en-GB" sz="1500"/>
              <a:t>The application is not only user-friendly but at the same time it takes care of the public’s health and exposure to contagious diseases like Covid19.</a:t>
            </a:r>
            <a:endParaRPr sz="1500"/>
          </a:p>
          <a:p>
            <a:pPr marL="457200" lvl="0" indent="-323850" algn="l" rtl="0">
              <a:lnSpc>
                <a:spcPct val="115000"/>
              </a:lnSpc>
              <a:spcBef>
                <a:spcPts val="0"/>
              </a:spcBef>
              <a:spcAft>
                <a:spcPts val="0"/>
              </a:spcAft>
              <a:buSzPts val="1500"/>
              <a:buChar char="●"/>
            </a:pPr>
            <a:r>
              <a:rPr lang="en-GB" sz="1500"/>
              <a:t>Data of commuters facilitates contract tracing of affected people.</a:t>
            </a:r>
            <a:endParaRPr sz="1500"/>
          </a:p>
          <a:p>
            <a:pPr marL="0" lvl="0" indent="0" algn="l" rtl="0">
              <a:lnSpc>
                <a:spcPct val="115000"/>
              </a:lnSpc>
              <a:spcBef>
                <a:spcPts val="1600"/>
              </a:spcBef>
              <a:spcAft>
                <a:spcPts val="1600"/>
              </a:spcAft>
              <a:buSzPts val="1300"/>
              <a:buNone/>
            </a:pP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5"/>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900"/>
              <a:t>In</a:t>
            </a:r>
            <a:r>
              <a:rPr lang="en-GB" sz="1800"/>
              <a:t>troducing: TravO</a:t>
            </a:r>
            <a:endParaRPr sz="1800"/>
          </a:p>
          <a:p>
            <a:pPr marL="0" lvl="0" indent="0" algn="l" rtl="0">
              <a:lnSpc>
                <a:spcPct val="100000"/>
              </a:lnSpc>
              <a:spcBef>
                <a:spcPts val="0"/>
              </a:spcBef>
              <a:spcAft>
                <a:spcPts val="0"/>
              </a:spcAft>
              <a:buSzPts val="1000"/>
              <a:buNone/>
            </a:pPr>
            <a:r>
              <a:rPr lang="en-GB" sz="1000"/>
              <a:t>Spotlight on mobile</a:t>
            </a:r>
            <a:endParaRPr sz="1000"/>
          </a:p>
        </p:txBody>
      </p:sp>
      <p:sp>
        <p:nvSpPr>
          <p:cNvPr id="366" name="Google Shape;366;p35"/>
          <p:cNvSpPr txBox="1">
            <a:spLocks noGrp="1"/>
          </p:cNvSpPr>
          <p:nvPr>
            <p:ph type="title"/>
          </p:nvPr>
        </p:nvSpPr>
        <p:spPr>
          <a:xfrm>
            <a:off x="411575" y="1601200"/>
            <a:ext cx="28710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t>The app welcomes the user to a home screen, and then leads to a page where they have two options either to book or check availability of their respective medium of public transport (bus, train or metro’s) by choosing date and time, the place to get in and get down. (From and to stations or bus stop).</a:t>
            </a:r>
            <a:endParaRPr sz="1400"/>
          </a:p>
          <a:p>
            <a:pPr marL="0" lvl="0" indent="0" algn="l" rtl="0">
              <a:lnSpc>
                <a:spcPct val="115000"/>
              </a:lnSpc>
              <a:spcBef>
                <a:spcPts val="1600"/>
              </a:spcBef>
              <a:spcAft>
                <a:spcPts val="1600"/>
              </a:spcAft>
              <a:buSzPts val="1800"/>
              <a:buNone/>
            </a:pPr>
            <a:endParaRPr sz="1400"/>
          </a:p>
        </p:txBody>
      </p:sp>
      <p:grpSp>
        <p:nvGrpSpPr>
          <p:cNvPr id="367" name="Google Shape;367;p35"/>
          <p:cNvGrpSpPr/>
          <p:nvPr/>
        </p:nvGrpSpPr>
        <p:grpSpPr>
          <a:xfrm>
            <a:off x="3735320" y="1050307"/>
            <a:ext cx="1662185" cy="3304689"/>
            <a:chOff x="3983627" y="1676395"/>
            <a:chExt cx="1449538" cy="2881913"/>
          </a:xfrm>
        </p:grpSpPr>
        <p:sp>
          <p:nvSpPr>
            <p:cNvPr id="368" name="Google Shape;368;p35"/>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5"/>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5"/>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71" name="Google Shape;371;p35" descr="offset_comp_342327_edited.jpg"/>
          <p:cNvPicPr preferRelativeResize="0"/>
          <p:nvPr/>
        </p:nvPicPr>
        <p:blipFill rotWithShape="1">
          <a:blip r:embed="rId3">
            <a:alphaModFix/>
          </a:blip>
          <a:srcRect l="37035" t="24455" r="37029" b="24454"/>
          <a:stretch/>
        </p:blipFill>
        <p:spPr>
          <a:xfrm>
            <a:off x="3735424" y="1050131"/>
            <a:ext cx="1659300" cy="2833500"/>
          </a:xfrm>
          <a:prstGeom prst="round2SameRect">
            <a:avLst>
              <a:gd name="adj1" fmla="val 4129"/>
              <a:gd name="adj2" fmla="val 0"/>
            </a:avLst>
          </a:prstGeom>
          <a:noFill/>
          <a:ln>
            <a:noFill/>
          </a:ln>
        </p:spPr>
      </p:pic>
      <p:sp>
        <p:nvSpPr>
          <p:cNvPr id="372" name="Google Shape;372;p35"/>
          <p:cNvSpPr/>
          <p:nvPr/>
        </p:nvSpPr>
        <p:spPr>
          <a:xfrm flipH="1">
            <a:off x="3735442" y="1117572"/>
            <a:ext cx="1659300" cy="2765700"/>
          </a:xfrm>
          <a:prstGeom prst="rtTriangle">
            <a:avLst/>
          </a:prstGeom>
          <a:solidFill>
            <a:srgbClr val="000000">
              <a:alpha val="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35"/>
          <p:cNvPicPr preferRelativeResize="0"/>
          <p:nvPr/>
        </p:nvPicPr>
        <p:blipFill>
          <a:blip r:embed="rId4">
            <a:alphaModFix/>
          </a:blip>
          <a:stretch>
            <a:fillRect/>
          </a:stretch>
        </p:blipFill>
        <p:spPr>
          <a:xfrm>
            <a:off x="3735440" y="152400"/>
            <a:ext cx="2233247"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174325" y="647800"/>
            <a:ext cx="7038900" cy="4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2700"/>
              <a:t>TOC</a:t>
            </a:r>
            <a:endParaRPr sz="2700"/>
          </a:p>
        </p:txBody>
      </p:sp>
      <p:sp>
        <p:nvSpPr>
          <p:cNvPr id="236" name="Google Shape;236;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Montserrat"/>
                <a:ea typeface="Montserrat"/>
                <a:cs typeface="Montserrat"/>
                <a:sym typeface="Montserrat"/>
              </a:rPr>
              <a:t>Introducing</a:t>
            </a:r>
            <a:r>
              <a:rPr lang="en-GB" sz="1800" b="0" i="0" u="none" strike="noStrike" cap="none">
                <a:solidFill>
                  <a:srgbClr val="CACACA"/>
                </a:solidFill>
                <a:latin typeface="Average"/>
                <a:ea typeface="Average"/>
                <a:cs typeface="Average"/>
                <a:sym typeface="Average"/>
              </a:rPr>
              <a:t>: TravO</a:t>
            </a:r>
            <a:endParaRPr sz="1800" b="0" i="0" u="none" strike="noStrike" cap="none">
              <a:solidFill>
                <a:srgbClr val="CACACA"/>
              </a:solidFill>
              <a:latin typeface="Average"/>
              <a:ea typeface="Average"/>
              <a:cs typeface="Average"/>
              <a:sym typeface="Average"/>
            </a:endParaRPr>
          </a:p>
        </p:txBody>
      </p:sp>
      <p:sp>
        <p:nvSpPr>
          <p:cNvPr id="237" name="Google Shape;237;p18"/>
          <p:cNvSpPr txBox="1"/>
          <p:nvPr/>
        </p:nvSpPr>
        <p:spPr>
          <a:xfrm>
            <a:off x="4443276" y="2426100"/>
            <a:ext cx="3018300" cy="140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GB" sz="1100" b="0" i="0" u="none" strike="noStrike" cap="none">
                <a:solidFill>
                  <a:schemeClr val="hlink"/>
                </a:solidFill>
                <a:uFill>
                  <a:noFill/>
                </a:uFill>
                <a:latin typeface="Average"/>
                <a:ea typeface="Average"/>
                <a:cs typeface="Average"/>
                <a:sym typeface="Average"/>
                <a:hlinkClick r:id="rId3" action="ppaction://hlinksldjump"/>
              </a:rPr>
              <a:t>Spotlight on mobile</a:t>
            </a:r>
            <a:endParaRPr sz="1100" b="0" i="0" u="none" strike="noStrike" cap="none">
              <a:solidFill>
                <a:srgbClr val="FFFFFF"/>
              </a:solidFill>
              <a:latin typeface="Average"/>
              <a:ea typeface="Average"/>
              <a:cs typeface="Average"/>
              <a:sym typeface="Average"/>
            </a:endParaRPr>
          </a:p>
          <a:p>
            <a:pPr marL="0" marR="0" lvl="0" indent="0" algn="l" rtl="0">
              <a:lnSpc>
                <a:spcPct val="150000"/>
              </a:lnSpc>
              <a:spcBef>
                <a:spcPts val="0"/>
              </a:spcBef>
              <a:spcAft>
                <a:spcPts val="0"/>
              </a:spcAft>
              <a:buClr>
                <a:srgbClr val="000000"/>
              </a:buClr>
              <a:buSzPts val="1100"/>
              <a:buFont typeface="Arial"/>
              <a:buNone/>
            </a:pPr>
            <a:endParaRPr sz="1800" b="0" i="0" u="none" strike="noStrike" cap="none">
              <a:solidFill>
                <a:srgbClr val="CACACA"/>
              </a:solidFill>
              <a:latin typeface="Average"/>
              <a:ea typeface="Average"/>
              <a:cs typeface="Average"/>
              <a:sym typeface="Average"/>
            </a:endParaRPr>
          </a:p>
        </p:txBody>
      </p:sp>
      <p:sp>
        <p:nvSpPr>
          <p:cNvPr id="238" name="Google Shape;238;p18"/>
          <p:cNvSpPr txBox="1"/>
          <p:nvPr/>
        </p:nvSpPr>
        <p:spPr>
          <a:xfrm>
            <a:off x="1114500" y="1306300"/>
            <a:ext cx="3127500" cy="31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 action="ppaction://hlinkshowjump?jump=nextslide"/>
              </a:rPr>
              <a:t>Problem Statement</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4" action="ppaction://hlinksldjump"/>
              </a:rPr>
              <a:t>Un</a:t>
            </a:r>
            <a:r>
              <a:rPr lang="en-GB" sz="1700" u="sng">
                <a:solidFill>
                  <a:schemeClr val="hlink"/>
                </a:solidFill>
                <a:latin typeface="Lato"/>
                <a:ea typeface="Lato"/>
                <a:cs typeface="Lato"/>
                <a:sym typeface="Lato"/>
                <a:hlinkClick r:id="rId4" action="ppaction://hlinksldjump"/>
              </a:rPr>
              <a:t>derstanding the </a:t>
            </a:r>
            <a:r>
              <a:rPr lang="en-GB" sz="1700" b="0" i="0" u="sng" strike="noStrike" cap="none">
                <a:solidFill>
                  <a:schemeClr val="hlink"/>
                </a:solidFill>
                <a:latin typeface="Lato"/>
                <a:ea typeface="Lato"/>
                <a:cs typeface="Lato"/>
                <a:sym typeface="Lato"/>
                <a:hlinkClick r:id="rId4" action="ppaction://hlinksldjump"/>
              </a:rPr>
              <a:t>Problem</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5" action="ppaction://hlinksldjump"/>
              </a:rPr>
              <a:t>Project Objective</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6" action="ppaction://hlinksldjump"/>
              </a:rPr>
              <a:t>Expected Outcome</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7" action="ppaction://hlinksldjump"/>
              </a:rPr>
              <a:t>Core of the Idea </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8" action="ppaction://hlinksldjump"/>
              </a:rPr>
              <a:t>Novelty of the idea</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9" action="ppaction://hlinksldjump"/>
              </a:rPr>
              <a:t>Features</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10" action="ppaction://hlinksldjump"/>
              </a:rPr>
              <a:t>Software Dashboard</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11" action="ppaction://hlinksldjump"/>
              </a:rPr>
              <a:t>Business and social impact</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12" action="ppaction://hlinksldjump"/>
              </a:rPr>
              <a:t>Project Timeline</a:t>
            </a:r>
            <a:endParaRPr sz="17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chemeClr val="hlink"/>
                </a:solidFill>
                <a:latin typeface="Lato"/>
                <a:ea typeface="Lato"/>
                <a:cs typeface="Lato"/>
                <a:sym typeface="Lato"/>
                <a:hlinkClick r:id="rId13" action="ppaction://hlinksldjump"/>
              </a:rPr>
              <a:t>Deploying the System</a:t>
            </a:r>
            <a:endParaRPr sz="1700" b="0" i="0" u="none" strike="noStrike" cap="none">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6"/>
          <p:cNvSpPr txBox="1">
            <a:spLocks noGrp="1"/>
          </p:cNvSpPr>
          <p:nvPr>
            <p:ph type="title" idx="2"/>
          </p:nvPr>
        </p:nvSpPr>
        <p:spPr>
          <a:xfrm>
            <a:off x="1297500" y="286125"/>
            <a:ext cx="4227300" cy="65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500"/>
              <a:t>Some Screenshots of our App</a:t>
            </a:r>
            <a:endParaRPr sz="1500"/>
          </a:p>
          <a:p>
            <a:pPr marL="457200" lvl="0" indent="-323850" algn="l" rtl="0">
              <a:lnSpc>
                <a:spcPct val="100000"/>
              </a:lnSpc>
              <a:spcBef>
                <a:spcPts val="0"/>
              </a:spcBef>
              <a:spcAft>
                <a:spcPts val="0"/>
              </a:spcAft>
              <a:buSzPts val="1500"/>
              <a:buChar char="●"/>
            </a:pPr>
            <a:r>
              <a:rPr lang="en-GB" sz="1500"/>
              <a:t> Membership </a:t>
            </a:r>
            <a:endParaRPr sz="1500"/>
          </a:p>
        </p:txBody>
      </p:sp>
      <p:pic>
        <p:nvPicPr>
          <p:cNvPr id="379" name="Google Shape;379;p36"/>
          <p:cNvPicPr preferRelativeResize="0"/>
          <p:nvPr/>
        </p:nvPicPr>
        <p:blipFill rotWithShape="1">
          <a:blip r:embed="rId3">
            <a:alphaModFix/>
          </a:blip>
          <a:srcRect b="22845"/>
          <a:stretch/>
        </p:blipFill>
        <p:spPr>
          <a:xfrm>
            <a:off x="5524800" y="1134875"/>
            <a:ext cx="2190501" cy="3661875"/>
          </a:xfrm>
          <a:prstGeom prst="rect">
            <a:avLst/>
          </a:prstGeom>
          <a:noFill/>
          <a:ln>
            <a:noFill/>
          </a:ln>
        </p:spPr>
      </p:pic>
      <p:pic>
        <p:nvPicPr>
          <p:cNvPr id="380" name="Google Shape;380;p36"/>
          <p:cNvPicPr preferRelativeResize="0"/>
          <p:nvPr/>
        </p:nvPicPr>
        <p:blipFill rotWithShape="1">
          <a:blip r:embed="rId4">
            <a:alphaModFix/>
          </a:blip>
          <a:srcRect r="1912" b="24322"/>
          <a:stretch/>
        </p:blipFill>
        <p:spPr>
          <a:xfrm>
            <a:off x="2074575" y="1134875"/>
            <a:ext cx="2190501" cy="366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37"/>
          <p:cNvPicPr preferRelativeResize="0"/>
          <p:nvPr/>
        </p:nvPicPr>
        <p:blipFill rotWithShape="1">
          <a:blip r:embed="rId3">
            <a:alphaModFix/>
          </a:blip>
          <a:srcRect/>
          <a:stretch/>
        </p:blipFill>
        <p:spPr>
          <a:xfrm>
            <a:off x="3700825" y="281850"/>
            <a:ext cx="2205525" cy="4778625"/>
          </a:xfrm>
          <a:prstGeom prst="rect">
            <a:avLst/>
          </a:prstGeom>
          <a:noFill/>
          <a:ln>
            <a:noFill/>
          </a:ln>
        </p:spPr>
      </p:pic>
      <p:sp>
        <p:nvSpPr>
          <p:cNvPr id="386" name="Google Shape;386;p37"/>
          <p:cNvSpPr txBox="1"/>
          <p:nvPr/>
        </p:nvSpPr>
        <p:spPr>
          <a:xfrm>
            <a:off x="924700" y="2263763"/>
            <a:ext cx="2485200" cy="8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Checking the Availability of </a:t>
            </a:r>
            <a:endParaRPr>
              <a:solidFill>
                <a:srgbClr val="FFFFFF"/>
              </a:solidFill>
              <a:latin typeface="Lato"/>
              <a:ea typeface="Lato"/>
              <a:cs typeface="Lato"/>
              <a:sym typeface="Lato"/>
            </a:endParaRPr>
          </a:p>
          <a:p>
            <a:pPr marL="0" lvl="0" indent="0" algn="l" rtl="0">
              <a:spcBef>
                <a:spcPts val="0"/>
              </a:spcBef>
              <a:spcAft>
                <a:spcPts val="0"/>
              </a:spcAft>
              <a:buNone/>
            </a:pPr>
            <a:r>
              <a:rPr lang="en-GB">
                <a:solidFill>
                  <a:srgbClr val="FFFFFF"/>
                </a:solidFill>
                <a:latin typeface="Lato"/>
                <a:ea typeface="Lato"/>
                <a:cs typeface="Lato"/>
                <a:sym typeface="Lato"/>
              </a:rPr>
              <a:t>Vehicle for a particular date</a:t>
            </a:r>
            <a:endParaRPr>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8"/>
          <p:cNvPicPr preferRelativeResize="0"/>
          <p:nvPr/>
        </p:nvPicPr>
        <p:blipFill rotWithShape="1">
          <a:blip r:embed="rId3">
            <a:alphaModFix/>
          </a:blip>
          <a:srcRect b="19916"/>
          <a:stretch/>
        </p:blipFill>
        <p:spPr>
          <a:xfrm>
            <a:off x="1344750" y="890013"/>
            <a:ext cx="2303625" cy="3997074"/>
          </a:xfrm>
          <a:prstGeom prst="rect">
            <a:avLst/>
          </a:prstGeom>
          <a:noFill/>
          <a:ln>
            <a:noFill/>
          </a:ln>
        </p:spPr>
      </p:pic>
      <p:sp>
        <p:nvSpPr>
          <p:cNvPr id="392" name="Google Shape;392;p38"/>
          <p:cNvSpPr txBox="1"/>
          <p:nvPr/>
        </p:nvSpPr>
        <p:spPr>
          <a:xfrm>
            <a:off x="1410125" y="416100"/>
            <a:ext cx="21729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History section</a:t>
            </a:r>
            <a:endParaRPr>
              <a:solidFill>
                <a:srgbClr val="FFFFFF"/>
              </a:solidFill>
              <a:latin typeface="Lato"/>
              <a:ea typeface="Lato"/>
              <a:cs typeface="Lato"/>
              <a:sym typeface="Lato"/>
            </a:endParaRPr>
          </a:p>
        </p:txBody>
      </p:sp>
      <p:pic>
        <p:nvPicPr>
          <p:cNvPr id="393" name="Google Shape;393;p38"/>
          <p:cNvPicPr preferRelativeResize="0"/>
          <p:nvPr/>
        </p:nvPicPr>
        <p:blipFill rotWithShape="1">
          <a:blip r:embed="rId4">
            <a:alphaModFix/>
          </a:blip>
          <a:srcRect b="19543"/>
          <a:stretch/>
        </p:blipFill>
        <p:spPr>
          <a:xfrm>
            <a:off x="4283025" y="942025"/>
            <a:ext cx="2233250" cy="3893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39"/>
          <p:cNvPicPr preferRelativeResize="0"/>
          <p:nvPr/>
        </p:nvPicPr>
        <p:blipFill>
          <a:blip r:embed="rId3">
            <a:alphaModFix/>
          </a:blip>
          <a:stretch>
            <a:fillRect/>
          </a:stretch>
        </p:blipFill>
        <p:spPr>
          <a:xfrm>
            <a:off x="3365650" y="210200"/>
            <a:ext cx="2233247" cy="4838702"/>
          </a:xfrm>
          <a:prstGeom prst="rect">
            <a:avLst/>
          </a:prstGeom>
          <a:noFill/>
          <a:ln>
            <a:noFill/>
          </a:ln>
        </p:spPr>
      </p:pic>
      <p:sp>
        <p:nvSpPr>
          <p:cNvPr id="399" name="Google Shape;399;p39"/>
          <p:cNvSpPr txBox="1"/>
          <p:nvPr/>
        </p:nvSpPr>
        <p:spPr>
          <a:xfrm>
            <a:off x="959350" y="1756900"/>
            <a:ext cx="2034300" cy="8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Successfully Booked Ticket </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0"/>
          <p:cNvPicPr preferRelativeResize="0"/>
          <p:nvPr/>
        </p:nvPicPr>
        <p:blipFill>
          <a:blip r:embed="rId3">
            <a:alphaModFix/>
          </a:blip>
          <a:stretch>
            <a:fillRect/>
          </a:stretch>
        </p:blipFill>
        <p:spPr>
          <a:xfrm>
            <a:off x="3455375" y="385725"/>
            <a:ext cx="2233247" cy="4838702"/>
          </a:xfrm>
          <a:prstGeom prst="rect">
            <a:avLst/>
          </a:prstGeom>
          <a:noFill/>
          <a:ln>
            <a:noFill/>
          </a:ln>
        </p:spPr>
      </p:pic>
      <p:pic>
        <p:nvPicPr>
          <p:cNvPr id="405" name="Google Shape;405;p40"/>
          <p:cNvPicPr preferRelativeResize="0"/>
          <p:nvPr/>
        </p:nvPicPr>
        <p:blipFill>
          <a:blip r:embed="rId4">
            <a:alphaModFix/>
          </a:blip>
          <a:stretch>
            <a:fillRect/>
          </a:stretch>
        </p:blipFill>
        <p:spPr>
          <a:xfrm>
            <a:off x="6486375" y="385725"/>
            <a:ext cx="2292016" cy="4838700"/>
          </a:xfrm>
          <a:prstGeom prst="rect">
            <a:avLst/>
          </a:prstGeom>
          <a:noFill/>
          <a:ln>
            <a:noFill/>
          </a:ln>
        </p:spPr>
      </p:pic>
      <p:sp>
        <p:nvSpPr>
          <p:cNvPr id="406" name="Google Shape;406;p40"/>
          <p:cNvSpPr txBox="1"/>
          <p:nvPr/>
        </p:nvSpPr>
        <p:spPr>
          <a:xfrm>
            <a:off x="820625" y="2242350"/>
            <a:ext cx="25197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FFFF"/>
                </a:solidFill>
                <a:latin typeface="Lato"/>
                <a:ea typeface="Lato"/>
                <a:cs typeface="Lato"/>
                <a:sym typeface="Lato"/>
              </a:rPr>
              <a:t>Social Distancing made easy</a:t>
            </a:r>
            <a:endParaRPr sz="1500">
              <a:solidFill>
                <a:srgbClr val="FFFFFF"/>
              </a:solidFill>
              <a:latin typeface="Lato"/>
              <a:ea typeface="Lato"/>
              <a:cs typeface="Lato"/>
              <a:sym typeface="Lato"/>
            </a:endParaRPr>
          </a:p>
        </p:txBody>
      </p:sp>
      <p:sp>
        <p:nvSpPr>
          <p:cNvPr id="407" name="Google Shape;407;p40"/>
          <p:cNvSpPr txBox="1"/>
          <p:nvPr/>
        </p:nvSpPr>
        <p:spPr>
          <a:xfrm>
            <a:off x="1421675" y="681950"/>
            <a:ext cx="17223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Lato"/>
                <a:ea typeface="Lato"/>
                <a:cs typeface="Lato"/>
                <a:sym typeface="Lato"/>
              </a:rPr>
              <a:t>Google SODAR</a:t>
            </a:r>
            <a:endParaRPr sz="2000">
              <a:solidFill>
                <a:srgbClr val="FFFFFF"/>
              </a:solidFill>
              <a:latin typeface="Lato"/>
              <a:ea typeface="Lato"/>
              <a:cs typeface="Lato"/>
              <a:sym typeface="Lato"/>
            </a:endParaRPr>
          </a:p>
        </p:txBody>
      </p:sp>
      <p:sp>
        <p:nvSpPr>
          <p:cNvPr id="408" name="Google Shape;408;p40"/>
          <p:cNvSpPr txBox="1"/>
          <p:nvPr/>
        </p:nvSpPr>
        <p:spPr>
          <a:xfrm>
            <a:off x="866875" y="2901150"/>
            <a:ext cx="21846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latin typeface="Lato"/>
                <a:ea typeface="Lato"/>
                <a:cs typeface="Lato"/>
                <a:sym typeface="Lato"/>
              </a:rPr>
              <a:t>This is integrated to our  app</a:t>
            </a:r>
            <a:endParaRPr sz="10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1"/>
          <p:cNvPicPr preferRelativeResize="0"/>
          <p:nvPr/>
        </p:nvPicPr>
        <p:blipFill>
          <a:blip r:embed="rId3">
            <a:alphaModFix/>
          </a:blip>
          <a:stretch>
            <a:fillRect/>
          </a:stretch>
        </p:blipFill>
        <p:spPr>
          <a:xfrm>
            <a:off x="1393077" y="1155825"/>
            <a:ext cx="7200824" cy="3241800"/>
          </a:xfrm>
          <a:prstGeom prst="rect">
            <a:avLst/>
          </a:prstGeom>
          <a:noFill/>
          <a:ln>
            <a:noFill/>
          </a:ln>
        </p:spPr>
      </p:pic>
      <p:sp>
        <p:nvSpPr>
          <p:cNvPr id="414" name="Google Shape;414;p41"/>
          <p:cNvSpPr txBox="1"/>
          <p:nvPr/>
        </p:nvSpPr>
        <p:spPr>
          <a:xfrm>
            <a:off x="1525700" y="277400"/>
            <a:ext cx="47736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Lato"/>
                <a:ea typeface="Lato"/>
                <a:cs typeface="Lato"/>
                <a:sym typeface="Lato"/>
              </a:rPr>
              <a:t>Server Side </a:t>
            </a:r>
            <a:endParaRPr sz="2000">
              <a:solidFill>
                <a:srgbClr val="FFFFFF"/>
              </a:solidFill>
              <a:latin typeface="Lato"/>
              <a:ea typeface="Lato"/>
              <a:cs typeface="Lato"/>
              <a:sym typeface="Lato"/>
            </a:endParaRPr>
          </a:p>
          <a:p>
            <a:pPr marL="457200" lvl="0" indent="-323850" algn="l" rtl="0">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Dashboard:</a:t>
            </a:r>
            <a:endParaRPr sz="15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2"/>
          <p:cNvPicPr preferRelativeResize="0"/>
          <p:nvPr/>
        </p:nvPicPr>
        <p:blipFill rotWithShape="1">
          <a:blip r:embed="rId3">
            <a:alphaModFix/>
          </a:blip>
          <a:srcRect t="8290" b="8299"/>
          <a:stretch/>
        </p:blipFill>
        <p:spPr>
          <a:xfrm>
            <a:off x="1375450" y="1232025"/>
            <a:ext cx="7294649" cy="3241800"/>
          </a:xfrm>
          <a:prstGeom prst="rect">
            <a:avLst/>
          </a:prstGeom>
          <a:noFill/>
          <a:ln>
            <a:noFill/>
          </a:ln>
        </p:spPr>
      </p:pic>
      <p:sp>
        <p:nvSpPr>
          <p:cNvPr id="420" name="Google Shape;420;p42"/>
          <p:cNvSpPr txBox="1"/>
          <p:nvPr/>
        </p:nvSpPr>
        <p:spPr>
          <a:xfrm>
            <a:off x="1525700" y="277400"/>
            <a:ext cx="47736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Lato"/>
                <a:ea typeface="Lato"/>
                <a:cs typeface="Lato"/>
                <a:sym typeface="Lato"/>
              </a:rPr>
              <a:t>Server Side </a:t>
            </a:r>
            <a:endParaRPr sz="2000">
              <a:solidFill>
                <a:srgbClr val="FFFFFF"/>
              </a:solidFill>
              <a:latin typeface="Lato"/>
              <a:ea typeface="Lato"/>
              <a:cs typeface="Lato"/>
              <a:sym typeface="Lato"/>
            </a:endParaRPr>
          </a:p>
          <a:p>
            <a:pPr marL="457200" lvl="0" indent="-323850" algn="l" rtl="0">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Database:</a:t>
            </a:r>
            <a:endParaRPr sz="1500">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a:spLocks noGrp="1"/>
          </p:cNvSpPr>
          <p:nvPr>
            <p:ph type="title"/>
          </p:nvPr>
        </p:nvSpPr>
        <p:spPr>
          <a:xfrm>
            <a:off x="1391650" y="3449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Project timeline</a:t>
            </a:r>
            <a:endParaRPr/>
          </a:p>
        </p:txBody>
      </p:sp>
      <p:sp>
        <p:nvSpPr>
          <p:cNvPr id="426" name="Google Shape;426;p43"/>
          <p:cNvSpPr txBox="1"/>
          <p:nvPr/>
        </p:nvSpPr>
        <p:spPr>
          <a:xfrm>
            <a:off x="1158071"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STAGE 1</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427" name="Google Shape;427;p43"/>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Login, Login interface</a:t>
            </a:r>
            <a:endParaRPr sz="1000" b="0" i="0" u="none" strike="noStrike" cap="none">
              <a:solidFill>
                <a:srgbClr val="FFFFFF"/>
              </a:solidFill>
              <a:latin typeface="Roboto"/>
              <a:ea typeface="Roboto"/>
              <a:cs typeface="Roboto"/>
              <a:sym typeface="Roboto"/>
            </a:endParaRPr>
          </a:p>
        </p:txBody>
      </p:sp>
      <p:sp>
        <p:nvSpPr>
          <p:cNvPr id="428" name="Google Shape;428;p43"/>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oboto"/>
                <a:ea typeface="Roboto"/>
                <a:cs typeface="Roboto"/>
                <a:sym typeface="Roboto"/>
              </a:rPr>
              <a:t>From: ,  To: ,  Date:</a:t>
            </a:r>
            <a:endParaRPr sz="800" b="0" i="0" u="none" strike="noStrike" cap="none">
              <a:solidFill>
                <a:srgbClr val="FFFFFF"/>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r>
              <a:rPr lang="en-GB" sz="800" b="0" i="0" u="none" strike="noStrike" cap="none">
                <a:solidFill>
                  <a:srgbClr val="FFFFFF"/>
                </a:solidFill>
                <a:latin typeface="Roboto"/>
                <a:ea typeface="Roboto"/>
                <a:cs typeface="Roboto"/>
                <a:sym typeface="Roboto"/>
              </a:rPr>
              <a:t>Current Status of teansport feature</a:t>
            </a:r>
            <a:endParaRPr sz="800" b="0" i="0" u="none" strike="noStrike" cap="none">
              <a:solidFill>
                <a:srgbClr val="FFFFFF"/>
              </a:solidFill>
              <a:latin typeface="Roboto"/>
              <a:ea typeface="Roboto"/>
              <a:cs typeface="Roboto"/>
              <a:sym typeface="Roboto"/>
            </a:endParaRPr>
          </a:p>
        </p:txBody>
      </p:sp>
      <p:sp>
        <p:nvSpPr>
          <p:cNvPr id="429" name="Google Shape;429;p43"/>
          <p:cNvSpPr txBox="1"/>
          <p:nvPr/>
        </p:nvSpPr>
        <p:spPr>
          <a:xfrm>
            <a:off x="2259724"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STAGE 2</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430" name="Google Shape;430;p43"/>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Token Generation</a:t>
            </a:r>
            <a:endParaRPr sz="1000" b="0" i="0" u="none" strike="noStrike" cap="none">
              <a:solidFill>
                <a:srgbClr val="FFFFFF"/>
              </a:solidFill>
              <a:latin typeface="Roboto"/>
              <a:ea typeface="Roboto"/>
              <a:cs typeface="Roboto"/>
              <a:sym typeface="Roboto"/>
            </a:endParaRPr>
          </a:p>
        </p:txBody>
      </p:sp>
      <p:sp>
        <p:nvSpPr>
          <p:cNvPr id="431" name="Google Shape;431;p43"/>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r>
              <a:rPr lang="en-GB" sz="800" b="0" i="0" u="none" strike="noStrike" cap="none">
                <a:solidFill>
                  <a:srgbClr val="FFFFFF"/>
                </a:solidFill>
                <a:latin typeface="Roboto"/>
                <a:ea typeface="Roboto"/>
                <a:cs typeface="Roboto"/>
                <a:sym typeface="Roboto"/>
              </a:rPr>
              <a:t>Token generation (Postpaid payment customers) and other web feature add-ons.</a:t>
            </a:r>
            <a:endParaRPr sz="800" b="0" i="0" u="none" strike="noStrike" cap="none">
              <a:solidFill>
                <a:srgbClr val="FFFFFF"/>
              </a:solidFill>
              <a:latin typeface="Roboto"/>
              <a:ea typeface="Roboto"/>
              <a:cs typeface="Roboto"/>
              <a:sym typeface="Roboto"/>
            </a:endParaRPr>
          </a:p>
        </p:txBody>
      </p:sp>
      <p:sp>
        <p:nvSpPr>
          <p:cNvPr id="432" name="Google Shape;432;p43"/>
          <p:cNvSpPr txBox="1"/>
          <p:nvPr/>
        </p:nvSpPr>
        <p:spPr>
          <a:xfrm>
            <a:off x="3353925"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STAGE 3</a:t>
            </a:r>
            <a:endParaRPr sz="1000" b="0" i="0" u="none" strike="noStrike" cap="none">
              <a:solidFill>
                <a:srgbClr val="FFFFFF"/>
              </a:solidFill>
              <a:latin typeface="Roboto"/>
              <a:ea typeface="Roboto"/>
              <a:cs typeface="Roboto"/>
              <a:sym typeface="Roboto"/>
            </a:endParaRPr>
          </a:p>
        </p:txBody>
      </p:sp>
      <p:sp>
        <p:nvSpPr>
          <p:cNvPr id="433" name="Google Shape;433;p43"/>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FFFFFF"/>
                </a:solidFill>
                <a:latin typeface="Roboto"/>
                <a:ea typeface="Roboto"/>
                <a:cs typeface="Roboto"/>
                <a:sym typeface="Roboto"/>
              </a:rPr>
              <a:t>Membership and feature utility.</a:t>
            </a:r>
            <a:endParaRPr sz="1000" b="0" i="0" u="none" strike="noStrike" cap="none">
              <a:solidFill>
                <a:srgbClr val="FFFFFF"/>
              </a:solidFill>
              <a:latin typeface="Roboto"/>
              <a:ea typeface="Roboto"/>
              <a:cs typeface="Roboto"/>
              <a:sym typeface="Roboto"/>
            </a:endParaRPr>
          </a:p>
        </p:txBody>
      </p:sp>
      <p:sp>
        <p:nvSpPr>
          <p:cNvPr id="434" name="Google Shape;434;p43"/>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rgbClr val="FFFFFF"/>
              </a:solidFill>
              <a:latin typeface="Roboto"/>
              <a:ea typeface="Roboto"/>
              <a:cs typeface="Roboto"/>
              <a:sym typeface="Roboto"/>
            </a:endParaRPr>
          </a:p>
        </p:txBody>
      </p:sp>
      <p:sp>
        <p:nvSpPr>
          <p:cNvPr id="435" name="Google Shape;435;p43"/>
          <p:cNvSpPr txBox="1"/>
          <p:nvPr/>
        </p:nvSpPr>
        <p:spPr>
          <a:xfrm>
            <a:off x="4445500"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STAGE 4</a:t>
            </a:r>
            <a:endParaRPr sz="1000" b="0" i="0" u="none" strike="noStrike" cap="none">
              <a:solidFill>
                <a:schemeClr val="lt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chemeClr val="lt1"/>
              </a:solidFill>
              <a:latin typeface="Roboto"/>
              <a:ea typeface="Roboto"/>
              <a:cs typeface="Roboto"/>
              <a:sym typeface="Roboto"/>
            </a:endParaRPr>
          </a:p>
        </p:txBody>
      </p:sp>
      <p:sp>
        <p:nvSpPr>
          <p:cNvPr id="436" name="Google Shape;436;p43"/>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Payment Setup</a:t>
            </a:r>
            <a:endParaRPr sz="1000" b="0" i="0" u="none" strike="noStrike" cap="none">
              <a:solidFill>
                <a:schemeClr val="lt1"/>
              </a:solidFill>
              <a:latin typeface="Roboto"/>
              <a:ea typeface="Roboto"/>
              <a:cs typeface="Roboto"/>
              <a:sym typeface="Roboto"/>
            </a:endParaRPr>
          </a:p>
        </p:txBody>
      </p:sp>
      <p:sp>
        <p:nvSpPr>
          <p:cNvPr id="437" name="Google Shape;437;p43"/>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r>
              <a:rPr lang="en-GB" sz="800" b="0" i="0" u="none" strike="noStrike" cap="none">
                <a:solidFill>
                  <a:schemeClr val="lt1"/>
                </a:solidFill>
                <a:latin typeface="Roboto"/>
                <a:ea typeface="Roboto"/>
                <a:cs typeface="Roboto"/>
                <a:sym typeface="Roboto"/>
              </a:rPr>
              <a:t>Payment successful feature with SMS and dashboard update.</a:t>
            </a:r>
            <a:endParaRPr sz="800" b="0" i="0" u="none" strike="noStrike" cap="none">
              <a:solidFill>
                <a:schemeClr val="lt1"/>
              </a:solidFill>
              <a:latin typeface="Roboto"/>
              <a:ea typeface="Roboto"/>
              <a:cs typeface="Roboto"/>
              <a:sym typeface="Roboto"/>
            </a:endParaRPr>
          </a:p>
        </p:txBody>
      </p:sp>
      <p:sp>
        <p:nvSpPr>
          <p:cNvPr id="438" name="Google Shape;438;p43"/>
          <p:cNvSpPr txBox="1"/>
          <p:nvPr/>
        </p:nvSpPr>
        <p:spPr>
          <a:xfrm>
            <a:off x="5533800"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STAGE 5</a:t>
            </a:r>
            <a:endParaRPr sz="1000" b="0" i="0" u="none" strike="noStrike" cap="none">
              <a:solidFill>
                <a:schemeClr val="lt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chemeClr val="lt1"/>
              </a:solidFill>
              <a:latin typeface="Roboto"/>
              <a:ea typeface="Roboto"/>
              <a:cs typeface="Roboto"/>
              <a:sym typeface="Roboto"/>
            </a:endParaRPr>
          </a:p>
        </p:txBody>
      </p:sp>
      <p:sp>
        <p:nvSpPr>
          <p:cNvPr id="439" name="Google Shape;439;p43"/>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Live Updation</a:t>
            </a:r>
            <a:endParaRPr sz="1000" b="0" i="0" u="none" strike="noStrike" cap="none">
              <a:solidFill>
                <a:schemeClr val="lt1"/>
              </a:solidFill>
              <a:latin typeface="Roboto"/>
              <a:ea typeface="Roboto"/>
              <a:cs typeface="Roboto"/>
              <a:sym typeface="Roboto"/>
            </a:endParaRPr>
          </a:p>
        </p:txBody>
      </p:sp>
      <p:sp>
        <p:nvSpPr>
          <p:cNvPr id="440" name="Google Shape;440;p43"/>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r>
              <a:rPr lang="en-GB" sz="800" b="0" i="0" u="none" strike="noStrike" cap="none">
                <a:solidFill>
                  <a:schemeClr val="lt1"/>
                </a:solidFill>
                <a:latin typeface="Roboto"/>
                <a:ea typeface="Roboto"/>
                <a:cs typeface="Roboto"/>
                <a:sym typeface="Roboto"/>
              </a:rPr>
              <a:t>Live updation and its fixes.</a:t>
            </a:r>
            <a:endParaRPr sz="800" b="0" i="0" u="none" strike="noStrike" cap="none">
              <a:solidFill>
                <a:schemeClr val="lt1"/>
              </a:solidFill>
              <a:latin typeface="Roboto"/>
              <a:ea typeface="Roboto"/>
              <a:cs typeface="Roboto"/>
              <a:sym typeface="Roboto"/>
            </a:endParaRPr>
          </a:p>
        </p:txBody>
      </p:sp>
      <p:sp>
        <p:nvSpPr>
          <p:cNvPr id="441" name="Google Shape;441;p43"/>
          <p:cNvSpPr txBox="1"/>
          <p:nvPr/>
        </p:nvSpPr>
        <p:spPr>
          <a:xfrm>
            <a:off x="6625727" y="1900925"/>
            <a:ext cx="7347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STAGE 6</a:t>
            </a:r>
            <a:endParaRPr sz="1000" b="0" i="0" u="none" strike="noStrike" cap="none">
              <a:solidFill>
                <a:schemeClr val="lt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chemeClr val="lt1"/>
              </a:solidFill>
              <a:latin typeface="Roboto"/>
              <a:ea typeface="Roboto"/>
              <a:cs typeface="Roboto"/>
              <a:sym typeface="Roboto"/>
            </a:endParaRPr>
          </a:p>
        </p:txBody>
      </p:sp>
      <p:sp>
        <p:nvSpPr>
          <p:cNvPr id="442" name="Google Shape;442;p43"/>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Roboto"/>
                <a:ea typeface="Roboto"/>
                <a:cs typeface="Roboto"/>
                <a:sym typeface="Roboto"/>
              </a:rPr>
              <a:t>Issue fixes</a:t>
            </a:r>
            <a:endParaRPr sz="1000" b="0" i="0" u="none" strike="noStrike" cap="none">
              <a:solidFill>
                <a:schemeClr val="lt1"/>
              </a:solidFill>
              <a:latin typeface="Roboto"/>
              <a:ea typeface="Roboto"/>
              <a:cs typeface="Roboto"/>
              <a:sym typeface="Roboto"/>
            </a:endParaRPr>
          </a:p>
        </p:txBody>
      </p:sp>
      <p:sp>
        <p:nvSpPr>
          <p:cNvPr id="443" name="Google Shape;443;p43"/>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r>
              <a:rPr lang="en-GB" sz="800" b="0" i="0" u="none" strike="noStrike" cap="none">
                <a:solidFill>
                  <a:schemeClr val="lt1"/>
                </a:solidFill>
                <a:latin typeface="Roboto"/>
                <a:ea typeface="Roboto"/>
                <a:cs typeface="Roboto"/>
                <a:sym typeface="Roboto"/>
              </a:rPr>
              <a:t>Frontend and backend fixes and improvement.</a:t>
            </a:r>
            <a:endParaRPr sz="800" b="0" i="0" u="none" strike="noStrike" cap="none">
              <a:solidFill>
                <a:schemeClr val="lt1"/>
              </a:solidFill>
              <a:latin typeface="Roboto"/>
              <a:ea typeface="Roboto"/>
              <a:cs typeface="Roboto"/>
              <a:sym typeface="Roboto"/>
            </a:endParaRPr>
          </a:p>
        </p:txBody>
      </p:sp>
      <p:cxnSp>
        <p:nvCxnSpPr>
          <p:cNvPr id="444" name="Google Shape;444;p43"/>
          <p:cNvCxnSpPr/>
          <p:nvPr/>
        </p:nvCxnSpPr>
        <p:spPr>
          <a:xfrm>
            <a:off x="1761628"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45" name="Google Shape;445;p43"/>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46" name="Google Shape;446;p43"/>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47" name="Google Shape;447;p43"/>
          <p:cNvCxnSpPr/>
          <p:nvPr/>
        </p:nvCxnSpPr>
        <p:spPr>
          <a:xfrm>
            <a:off x="2855284"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48" name="Google Shape;448;p43"/>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999999"/>
                </a:solidFill>
                <a:latin typeface="Arial"/>
                <a:ea typeface="Arial"/>
                <a:cs typeface="Arial"/>
                <a:sym typeface="Arial"/>
              </a:rPr>
              <a:t>  </a:t>
            </a:r>
            <a:endParaRPr sz="1400" b="0" i="0" u="none" strike="noStrike" cap="none">
              <a:solidFill>
                <a:srgbClr val="999999"/>
              </a:solidFill>
              <a:latin typeface="Arial"/>
              <a:ea typeface="Arial"/>
              <a:cs typeface="Arial"/>
              <a:sym typeface="Arial"/>
            </a:endParaRPr>
          </a:p>
        </p:txBody>
      </p:sp>
      <p:sp>
        <p:nvSpPr>
          <p:cNvPr id="449" name="Google Shape;449;p43"/>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50" name="Google Shape;450;p43"/>
          <p:cNvCxnSpPr/>
          <p:nvPr/>
        </p:nvCxnSpPr>
        <p:spPr>
          <a:xfrm>
            <a:off x="3949490"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51" name="Google Shape;451;p43"/>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52" name="Google Shape;452;p43"/>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53" name="Google Shape;453;p43"/>
          <p:cNvCxnSpPr/>
          <p:nvPr/>
        </p:nvCxnSpPr>
        <p:spPr>
          <a:xfrm>
            <a:off x="5041054" y="2076708"/>
            <a:ext cx="639000" cy="660000"/>
          </a:xfrm>
          <a:prstGeom prst="straightConnector1">
            <a:avLst/>
          </a:prstGeom>
          <a:noFill/>
          <a:ln w="9525" cap="flat" cmpd="sng">
            <a:solidFill>
              <a:schemeClr val="accent3"/>
            </a:solidFill>
            <a:prstDash val="solid"/>
            <a:round/>
            <a:headEnd type="none" w="sm" len="sm"/>
            <a:tailEnd type="none" w="sm" len="sm"/>
          </a:ln>
        </p:spPr>
      </p:cxnSp>
      <p:sp>
        <p:nvSpPr>
          <p:cNvPr id="454" name="Google Shape;454;p43"/>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55" name="Google Shape;455;p43"/>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56" name="Google Shape;456;p43"/>
          <p:cNvCxnSpPr/>
          <p:nvPr/>
        </p:nvCxnSpPr>
        <p:spPr>
          <a:xfrm>
            <a:off x="6129352" y="2076708"/>
            <a:ext cx="639000" cy="660000"/>
          </a:xfrm>
          <a:prstGeom prst="straightConnector1">
            <a:avLst/>
          </a:prstGeom>
          <a:noFill/>
          <a:ln w="9525" cap="flat" cmpd="sng">
            <a:solidFill>
              <a:schemeClr val="accent3"/>
            </a:solidFill>
            <a:prstDash val="solid"/>
            <a:round/>
            <a:headEnd type="none" w="sm" len="sm"/>
            <a:tailEnd type="none" w="sm" len="sm"/>
          </a:ln>
        </p:spPr>
      </p:cxnSp>
      <p:sp>
        <p:nvSpPr>
          <p:cNvPr id="457" name="Google Shape;457;p43"/>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58" name="Google Shape;458;p43"/>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59" name="Google Shape;459;p43"/>
          <p:cNvCxnSpPr/>
          <p:nvPr/>
        </p:nvCxnSpPr>
        <p:spPr>
          <a:xfrm>
            <a:off x="7221273" y="2076708"/>
            <a:ext cx="639000" cy="660000"/>
          </a:xfrm>
          <a:prstGeom prst="straightConnector1">
            <a:avLst/>
          </a:prstGeom>
          <a:noFill/>
          <a:ln w="9525" cap="flat" cmpd="sng">
            <a:solidFill>
              <a:schemeClr val="accent3"/>
            </a:solidFill>
            <a:prstDash val="solid"/>
            <a:round/>
            <a:headEnd type="none" w="sm" len="sm"/>
            <a:tailEnd type="none" w="sm" len="sm"/>
          </a:ln>
        </p:spPr>
      </p:cxnSp>
      <p:sp>
        <p:nvSpPr>
          <p:cNvPr id="460" name="Google Shape;460;p43"/>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61" name="Google Shape;461;p43"/>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Expansion of the concept:</a:t>
            </a:r>
            <a:endParaRPr/>
          </a:p>
        </p:txBody>
      </p:sp>
      <p:sp>
        <p:nvSpPr>
          <p:cNvPr id="467" name="Google Shape;467;p44"/>
          <p:cNvSpPr txBox="1"/>
          <p:nvPr/>
        </p:nvSpPr>
        <p:spPr>
          <a:xfrm>
            <a:off x="1370900" y="1487800"/>
            <a:ext cx="7038900" cy="313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If the demand is less than the seats in the normal public transport (bus, train, metro’s), then we are trying to include small seater public transport to cater to such demands to optimise costs. (mini bus, small tempo’s in case of road transport and others). It will also increase the revenue for the operator.The transportation booking facility is in the ratio of 3:1 for online booking and immediate passengers respectively. Now, the ultimate crowd-management lies in managing the 25% of the immediate passengers.</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GB" sz="1400" b="0" i="0" u="none" strike="noStrike" cap="none">
                <a:solidFill>
                  <a:srgbClr val="FFFFFF"/>
                </a:solidFill>
                <a:latin typeface="Lato"/>
                <a:ea typeface="Lato"/>
                <a:cs typeface="Lato"/>
                <a:sym typeface="Lato"/>
              </a:rPr>
              <a:t>Each bus stop / station will carry a QR code.</a:t>
            </a:r>
            <a:endParaRPr sz="1400" b="0" i="0" u="none" strike="noStrike" cap="none">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GB" sz="1400" b="0" i="0" u="none" strike="noStrike" cap="none">
                <a:solidFill>
                  <a:srgbClr val="FFFFFF"/>
                </a:solidFill>
                <a:latin typeface="Lato"/>
                <a:ea typeface="Lato"/>
                <a:cs typeface="Lato"/>
                <a:sym typeface="Lato"/>
              </a:rPr>
              <a:t>The immediate passengers can scan it, to obtain tickets.</a:t>
            </a:r>
            <a:endParaRPr sz="1400" b="0" i="0" u="none" strike="noStrike" cap="none">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GB" sz="1400" b="0" i="0" u="none" strike="noStrike" cap="none">
                <a:solidFill>
                  <a:srgbClr val="FFFFFF"/>
                </a:solidFill>
                <a:latin typeface="Lato"/>
                <a:ea typeface="Lato"/>
                <a:cs typeface="Lato"/>
                <a:sym typeface="Lato"/>
              </a:rPr>
              <a:t>If the ticket is obtained by the above method. Then the application updates the respective seats. Hence, those who are planning to leave house for a particular time can stay at home and reduce public exposure.</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title"/>
          </p:nvPr>
        </p:nvSpPr>
        <p:spPr>
          <a:xfrm>
            <a:off x="1297500" y="393750"/>
            <a:ext cx="7076700" cy="61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Deploying the system:</a:t>
            </a:r>
            <a:endParaRPr/>
          </a:p>
        </p:txBody>
      </p:sp>
      <p:sp>
        <p:nvSpPr>
          <p:cNvPr id="473" name="Google Shape;473;p45"/>
          <p:cNvSpPr txBox="1"/>
          <p:nvPr/>
        </p:nvSpPr>
        <p:spPr>
          <a:xfrm>
            <a:off x="1375600" y="1137800"/>
            <a:ext cx="7168500" cy="347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It is also known as “Ready to go”, “Ready for Production” and “Serving Application”.</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Basically a cloud deployment refers to the enablement of SaaS (Software as a Service),</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PaaS (Platform as a Service) or IaaS (Infrastructure as a Service) solutions that may be</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accessed on demand by end-users or consumers. A cloud deployment model refers to the type of cloud computing architecture in which a cloud solution will be implemented on.Cloud deployment includes all of the required installation and configuration steps that must be implemented before user provisioning can occur.</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We are planning to implement a SaaS solution to the clients. As it can provide scalability</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where application users can be added or subtracted on demand without concerns over</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ato"/>
                <a:ea typeface="Lato"/>
                <a:cs typeface="Lato"/>
                <a:sym typeface="Lato"/>
              </a:rPr>
              <a:t>capital investments with additional hardware or software. SaaS deployment also provides above average up-time for enterprise applications as compared to, on-premise software deployment. After cloud deployment has been completed for a SaaS solution, user provisioning can occur based on user permissions, where access is provided for cloud resources based on the consumer’s classification as either a trusted or untrusted entity.</a:t>
            </a:r>
            <a:endParaRPr sz="14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1297500" y="324400"/>
            <a:ext cx="7038900" cy="65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Problem Statement</a:t>
            </a:r>
            <a:endParaRPr/>
          </a:p>
        </p:txBody>
      </p:sp>
      <p:sp>
        <p:nvSpPr>
          <p:cNvPr id="244" name="Google Shape;244;p19"/>
          <p:cNvSpPr txBox="1"/>
          <p:nvPr/>
        </p:nvSpPr>
        <p:spPr>
          <a:xfrm>
            <a:off x="1297500" y="2172975"/>
            <a:ext cx="7038900" cy="125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GB" sz="1700" dirty="0">
                <a:solidFill>
                  <a:srgbClr val="FFFFFF"/>
                </a:solidFill>
                <a:latin typeface="Lato"/>
                <a:ea typeface="Lato"/>
                <a:cs typeface="Lato"/>
                <a:sym typeface="Lato"/>
              </a:rPr>
              <a:t>Develop </a:t>
            </a:r>
            <a:r>
              <a:rPr lang="en-GB" sz="1700" dirty="0" smtClean="0">
                <a:solidFill>
                  <a:srgbClr val="FFFFFF"/>
                </a:solidFill>
                <a:latin typeface="Average" panose="020B0604020202020204" charset="0"/>
                <a:ea typeface="Lato"/>
                <a:cs typeface="Lato"/>
                <a:sym typeface="Lato"/>
              </a:rPr>
              <a:t>an</a:t>
            </a:r>
            <a:r>
              <a:rPr lang="en-GB" sz="1700" dirty="0" smtClean="0">
                <a:solidFill>
                  <a:srgbClr val="FFFFFF"/>
                </a:solidFill>
                <a:latin typeface="Lato"/>
                <a:ea typeface="Lato"/>
                <a:cs typeface="Lato"/>
                <a:sym typeface="Lato"/>
              </a:rPr>
              <a:t> </a:t>
            </a:r>
            <a:r>
              <a:rPr lang="en-GB" sz="1700" b="0" i="0" u="none" strike="noStrike" cap="none" dirty="0">
                <a:solidFill>
                  <a:srgbClr val="FFFFFF"/>
                </a:solidFill>
                <a:latin typeface="Lato"/>
                <a:ea typeface="Lato"/>
                <a:cs typeface="Lato"/>
                <a:sym typeface="Lato"/>
              </a:rPr>
              <a:t>Intelligent Post-Lock Down Management System for an economically viable  Public Transportation which also enhances user or travellers safety, comfort and convenience.</a:t>
            </a:r>
            <a:endParaRPr sz="1700" b="0" i="0" u="none" strike="noStrike" cap="none" dirty="0">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a:spLocks noGrp="1"/>
          </p:cNvSpPr>
          <p:nvPr>
            <p:ph type="title"/>
          </p:nvPr>
        </p:nvSpPr>
        <p:spPr>
          <a:xfrm>
            <a:off x="645300" y="1833775"/>
            <a:ext cx="3063300" cy="69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Thank you!</a:t>
            </a:r>
            <a:endParaRPr/>
          </a:p>
        </p:txBody>
      </p:sp>
      <p:sp>
        <p:nvSpPr>
          <p:cNvPr id="479" name="Google Shape;479;p46"/>
          <p:cNvSpPr txBox="1">
            <a:spLocks noGrp="1"/>
          </p:cNvSpPr>
          <p:nvPr>
            <p:ph type="body" idx="1"/>
          </p:nvPr>
        </p:nvSpPr>
        <p:spPr>
          <a:xfrm>
            <a:off x="752075" y="3582950"/>
            <a:ext cx="3063300" cy="9705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SzPts val="1300"/>
              <a:buNone/>
            </a:pPr>
            <a:r>
              <a:rPr lang="en-GB" sz="1200">
                <a:latin typeface="Arial"/>
                <a:ea typeface="Arial"/>
                <a:cs typeface="Arial"/>
                <a:sym typeface="Arial"/>
              </a:rPr>
              <a:t>        </a:t>
            </a:r>
            <a:r>
              <a:rPr lang="en-GB" sz="1400">
                <a:latin typeface="Arial"/>
                <a:ea typeface="Arial"/>
                <a:cs typeface="Arial"/>
                <a:sym typeface="Arial"/>
              </a:rPr>
              <a:t>TravO an app</a:t>
            </a:r>
            <a:endParaRPr sz="1400">
              <a:latin typeface="Arial"/>
              <a:ea typeface="Arial"/>
              <a:cs typeface="Arial"/>
              <a:sym typeface="Arial"/>
            </a:endParaRPr>
          </a:p>
          <a:p>
            <a:pPr marL="457200" lvl="0" indent="457200" algn="l" rtl="0">
              <a:lnSpc>
                <a:spcPct val="115000"/>
              </a:lnSpc>
              <a:spcBef>
                <a:spcPts val="1600"/>
              </a:spcBef>
              <a:spcAft>
                <a:spcPts val="1600"/>
              </a:spcAft>
              <a:buSzPts val="1300"/>
              <a:buNone/>
            </a:pPr>
            <a:r>
              <a:rPr lang="en-GB" sz="1400">
                <a:latin typeface="Arial"/>
                <a:ea typeface="Arial"/>
                <a:cs typeface="Arial"/>
                <a:sym typeface="Arial"/>
              </a:rPr>
              <a:t>        by XLSolution</a:t>
            </a:r>
            <a:endParaRPr sz="1400"/>
          </a:p>
        </p:txBody>
      </p:sp>
      <p:sp>
        <p:nvSpPr>
          <p:cNvPr id="480" name="Google Shape;480;p46"/>
          <p:cNvSpPr txBox="1"/>
          <p:nvPr/>
        </p:nvSpPr>
        <p:spPr>
          <a:xfrm>
            <a:off x="6423550" y="3434000"/>
            <a:ext cx="2315700" cy="12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Developed by :</a:t>
            </a: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r>
              <a:rPr lang="en-GB">
                <a:solidFill>
                  <a:srgbClr val="FFFFFF"/>
                </a:solidFill>
                <a:latin typeface="Lato"/>
                <a:ea typeface="Lato"/>
                <a:cs typeface="Lato"/>
                <a:sym typeface="Lato"/>
              </a:rPr>
              <a:t>	Najaf Mohammed</a:t>
            </a:r>
            <a:endParaRPr>
              <a:solidFill>
                <a:srgbClr val="FFFFFF"/>
              </a:solidFill>
              <a:latin typeface="Lato"/>
              <a:ea typeface="Lato"/>
              <a:cs typeface="Lato"/>
              <a:sym typeface="Lato"/>
            </a:endParaRPr>
          </a:p>
          <a:p>
            <a:pPr marL="0" lvl="0" indent="0" algn="l" rtl="0">
              <a:spcBef>
                <a:spcPts val="0"/>
              </a:spcBef>
              <a:spcAft>
                <a:spcPts val="0"/>
              </a:spcAft>
              <a:buNone/>
            </a:pPr>
            <a:r>
              <a:rPr lang="en-GB">
                <a:solidFill>
                  <a:srgbClr val="FFFFFF"/>
                </a:solidFill>
                <a:latin typeface="Lato"/>
                <a:ea typeface="Lato"/>
                <a:cs typeface="Lato"/>
                <a:sym typeface="Lato"/>
              </a:rPr>
              <a:t>	Janus Jerom</a:t>
            </a:r>
            <a:endParaRPr>
              <a:solidFill>
                <a:srgbClr val="FFFFFF"/>
              </a:solidFill>
              <a:latin typeface="Lato"/>
              <a:ea typeface="Lato"/>
              <a:cs typeface="Lato"/>
              <a:sym typeface="Lato"/>
            </a:endParaRPr>
          </a:p>
          <a:p>
            <a:pPr marL="0" lvl="0" indent="0" algn="l" rtl="0">
              <a:spcBef>
                <a:spcPts val="0"/>
              </a:spcBef>
              <a:spcAft>
                <a:spcPts val="0"/>
              </a:spcAft>
              <a:buNone/>
            </a:pPr>
            <a:r>
              <a:rPr lang="en-GB">
                <a:solidFill>
                  <a:srgbClr val="FFFFFF"/>
                </a:solidFill>
                <a:latin typeface="Lato"/>
                <a:ea typeface="Lato"/>
                <a:cs typeface="Lato"/>
                <a:sym typeface="Lato"/>
              </a:rPr>
              <a:t>	Anadhakrishnan G M</a:t>
            </a:r>
            <a:endParaRPr>
              <a:solidFill>
                <a:srgbClr val="FFFFFF"/>
              </a:solidFill>
              <a:latin typeface="Lato"/>
              <a:ea typeface="Lato"/>
              <a:cs typeface="Lato"/>
              <a:sym typeface="Lato"/>
            </a:endParaRPr>
          </a:p>
          <a:p>
            <a:pPr marL="0" lvl="0" indent="0" algn="l" rtl="0">
              <a:spcBef>
                <a:spcPts val="0"/>
              </a:spcBef>
              <a:spcAft>
                <a:spcPts val="0"/>
              </a:spcAft>
              <a:buNone/>
            </a:pPr>
            <a:r>
              <a:rPr lang="en-GB">
                <a:solidFill>
                  <a:srgbClr val="FFFFFF"/>
                </a:solidFill>
                <a:latin typeface="Lato"/>
                <a:ea typeface="Lato"/>
                <a:cs typeface="Lato"/>
                <a:sym typeface="Lato"/>
              </a:rPr>
              <a:t>	Sanju Thomas</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txBox="1">
            <a:spLocks noGrp="1"/>
          </p:cNvSpPr>
          <p:nvPr>
            <p:ph type="title"/>
          </p:nvPr>
        </p:nvSpPr>
        <p:spPr>
          <a:xfrm>
            <a:off x="1309050" y="220375"/>
            <a:ext cx="7038900" cy="64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Understanding the Problem</a:t>
            </a:r>
            <a:endParaRPr/>
          </a:p>
        </p:txBody>
      </p:sp>
      <p:sp>
        <p:nvSpPr>
          <p:cNvPr id="250" name="Google Shape;250;p20"/>
          <p:cNvSpPr txBox="1"/>
          <p:nvPr/>
        </p:nvSpPr>
        <p:spPr>
          <a:xfrm>
            <a:off x="1479475" y="1005575"/>
            <a:ext cx="7038900" cy="32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500" b="0" i="0" u="none" strike="noStrike" cap="none">
                <a:solidFill>
                  <a:srgbClr val="FFFFFF"/>
                </a:solidFill>
                <a:latin typeface="Lato"/>
                <a:ea typeface="Lato"/>
                <a:cs typeface="Lato"/>
                <a:sym typeface="Lato"/>
              </a:rPr>
              <a:t>Covid19 pandemic and its severe broad spectrum impact on the whole world brings us to a new era or a new normal. According to the latest report, people all over the world has to live with this virus for some more time to come.</a:t>
            </a:r>
            <a:r>
              <a:rPr lang="en-GB" sz="1500">
                <a:solidFill>
                  <a:srgbClr val="FFFFFF"/>
                </a:solidFill>
                <a:latin typeface="Lato"/>
                <a:ea typeface="Lato"/>
                <a:cs typeface="Lato"/>
                <a:sym typeface="Lato"/>
              </a:rPr>
              <a:t>The virus spreads on person to person contact with the affected person, exposure to the surfaces he has touched, sharing the close proximity with the affected etc</a:t>
            </a:r>
            <a:r>
              <a:rPr lang="en-GB" sz="1500" b="0" i="0" u="none" strike="noStrike" cap="none">
                <a:solidFill>
                  <a:srgbClr val="FFFFFF"/>
                </a:solidFill>
                <a:latin typeface="Lato"/>
                <a:ea typeface="Lato"/>
                <a:cs typeface="Lato"/>
                <a:sym typeface="Lato"/>
              </a:rPr>
              <a:t>.Facilities like public places, public transport and other public facilities are expected to be the major</a:t>
            </a:r>
            <a:r>
              <a:rPr lang="en-GB" sz="1500">
                <a:solidFill>
                  <a:srgbClr val="FFFFFF"/>
                </a:solidFill>
                <a:latin typeface="Lato"/>
                <a:ea typeface="Lato"/>
                <a:cs typeface="Lato"/>
                <a:sym typeface="Lato"/>
              </a:rPr>
              <a:t> </a:t>
            </a:r>
            <a:r>
              <a:rPr lang="en-GB" sz="1500" b="0" i="0" u="none" strike="noStrike" cap="none">
                <a:solidFill>
                  <a:srgbClr val="FFFFFF"/>
                </a:solidFill>
                <a:latin typeface="Lato"/>
                <a:ea typeface="Lato"/>
                <a:cs typeface="Lato"/>
                <a:sym typeface="Lato"/>
              </a:rPr>
              <a:t>points of transmission for Covid-19. Thus every government has produced guidelines for travel restrictions which affect both public transport operators and those who use public transport. The emerging issues are many. First is that, operators cannot allow maximum passengers as permitted earlier. Second is that people have minimised their travel because of government restrictions and fear of contracting disease. These two factors alone will create disparity in the earlier existed demand and supply. </a:t>
            </a:r>
            <a:endParaRPr sz="1500">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sz="1500" b="0" i="0" u="none" strike="noStrike" cap="none">
                <a:solidFill>
                  <a:srgbClr val="FFFFFF"/>
                </a:solidFill>
                <a:latin typeface="Lato"/>
                <a:ea typeface="Lato"/>
                <a:cs typeface="Lato"/>
                <a:sym typeface="Lato"/>
              </a:rPr>
              <a:t> </a:t>
            </a:r>
            <a:endParaRPr sz="1500" b="0" i="0" u="none" strike="noStrike" cap="none">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1309050" y="220375"/>
            <a:ext cx="7038900" cy="64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Understanding the Problem(CONTD...)</a:t>
            </a:r>
            <a:endParaRPr/>
          </a:p>
        </p:txBody>
      </p:sp>
      <p:sp>
        <p:nvSpPr>
          <p:cNvPr id="256" name="Google Shape;256;p21"/>
          <p:cNvSpPr txBox="1"/>
          <p:nvPr/>
        </p:nvSpPr>
        <p:spPr>
          <a:xfrm>
            <a:off x="1479475" y="1005575"/>
            <a:ext cx="7038900" cy="3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GB" sz="1600">
                <a:solidFill>
                  <a:schemeClr val="lt1"/>
                </a:solidFill>
                <a:latin typeface="Lato"/>
                <a:ea typeface="Lato"/>
                <a:cs typeface="Lato"/>
                <a:sym typeface="Lato"/>
              </a:rPr>
              <a:t>Some of the significant problems emerge because of this is that many trips of operators will be unviable because of lower occupancy and so they are likely to cancel trips in the long term. Such a situation will result in people to wait for indefinite time to get a transport facility.This will create cascading effect on the entire business model of public transport which will result in incurring heavy losses for them. A solution to track demand specifically and optimising transport frequency according to the demand will be the key to solve this issue.</a:t>
            </a:r>
            <a:endParaRPr sz="160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7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p:nvPr>
        </p:nvSpPr>
        <p:spPr>
          <a:xfrm>
            <a:off x="1297500" y="393750"/>
            <a:ext cx="7038900" cy="6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Project objective</a:t>
            </a:r>
            <a:endParaRPr/>
          </a:p>
        </p:txBody>
      </p:sp>
      <p:sp>
        <p:nvSpPr>
          <p:cNvPr id="262" name="Google Shape;262;p22"/>
          <p:cNvSpPr txBox="1">
            <a:spLocks noGrp="1"/>
          </p:cNvSpPr>
          <p:nvPr>
            <p:ph type="body" idx="1"/>
          </p:nvPr>
        </p:nvSpPr>
        <p:spPr>
          <a:xfrm>
            <a:off x="3350725" y="1104525"/>
            <a:ext cx="5618700" cy="354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GB" sz="1500">
                <a:solidFill>
                  <a:srgbClr val="FFFFFF"/>
                </a:solidFill>
              </a:rPr>
              <a:t>To create an intelligent system that efficiently manage the public transport facilities for the passengers to have a safe journey based on demand and supply and for the transport providers to optimise facility so as to attain economic viability . Here we create a system to track demand by customers or travellers with their specific data points related to date and time of travel, pick up point or operators station, destination for travel etc using an App. Thus we can pool all the probable passengers on a particular date and time from a pick up point to their destination conveniently.Intimation will be made available to the respective passengers well ahead of time with a provision to make online payments. Once they confirm the journey, operators will arrange transport to ply as per the route suggested to make the journey comfortable for the user and economically viable for the  operator</a:t>
            </a:r>
            <a:endParaRPr sz="1500">
              <a:solidFill>
                <a:srgbClr val="FFFFFF"/>
              </a:solidFill>
            </a:endParaRPr>
          </a:p>
          <a:p>
            <a:pPr marL="0" lvl="0" indent="0" algn="l" rtl="0">
              <a:lnSpc>
                <a:spcPct val="115000"/>
              </a:lnSpc>
              <a:spcBef>
                <a:spcPts val="0"/>
              </a:spcBef>
              <a:spcAft>
                <a:spcPts val="0"/>
              </a:spcAft>
              <a:buSzPts val="1300"/>
              <a:buNone/>
            </a:pPr>
            <a:endParaRPr sz="1400">
              <a:solidFill>
                <a:srgbClr val="FFFFFF"/>
              </a:solidFill>
            </a:endParaRPr>
          </a:p>
          <a:p>
            <a:pPr marL="0" lvl="0" indent="0" algn="l" rtl="0">
              <a:lnSpc>
                <a:spcPct val="115000"/>
              </a:lnSpc>
              <a:spcBef>
                <a:spcPts val="1600"/>
              </a:spcBef>
              <a:spcAft>
                <a:spcPts val="1600"/>
              </a:spcAft>
              <a:buSzPts val="1300"/>
              <a:buNone/>
            </a:pPr>
            <a:endParaRPr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p:nvPr>
        </p:nvSpPr>
        <p:spPr>
          <a:xfrm>
            <a:off x="1297500" y="393750"/>
            <a:ext cx="3857400" cy="69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Expected Outcome</a:t>
            </a:r>
            <a:endParaRPr/>
          </a:p>
        </p:txBody>
      </p:sp>
      <p:sp>
        <p:nvSpPr>
          <p:cNvPr id="268" name="Google Shape;268;p23"/>
          <p:cNvSpPr txBox="1"/>
          <p:nvPr/>
        </p:nvSpPr>
        <p:spPr>
          <a:xfrm>
            <a:off x="1410125" y="1236750"/>
            <a:ext cx="4877700" cy="450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Lato"/>
              <a:buChar char="●"/>
            </a:pPr>
            <a:r>
              <a:rPr lang="en-GB" sz="1400" b="0" i="0" u="none" strike="noStrike" cap="none">
                <a:solidFill>
                  <a:srgbClr val="FFFFFF"/>
                </a:solidFill>
                <a:latin typeface="Lato"/>
                <a:ea typeface="Lato"/>
                <a:cs typeface="Lato"/>
                <a:sym typeface="Lato"/>
              </a:rPr>
              <a:t>An Intelligent app that provides the following:</a:t>
            </a:r>
            <a:endParaRPr sz="1400" b="0" i="0" u="none" strike="noStrike" cap="none">
              <a:solidFill>
                <a:srgbClr val="FFFFFF"/>
              </a:solidFill>
              <a:latin typeface="Lato"/>
              <a:ea typeface="Lato"/>
              <a:cs typeface="Lato"/>
              <a:sym typeface="Lato"/>
            </a:endParaRPr>
          </a:p>
        </p:txBody>
      </p:sp>
      <p:sp>
        <p:nvSpPr>
          <p:cNvPr id="269" name="Google Shape;269;p23"/>
          <p:cNvSpPr/>
          <p:nvPr/>
        </p:nvSpPr>
        <p:spPr>
          <a:xfrm>
            <a:off x="1525700" y="183780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1. Enables users or travellers to post their date and time of journey, pick up point, travel destination, etc</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525700" y="247350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2. Getting confirmation from the user</a:t>
            </a:r>
            <a:endParaRPr sz="1400" b="0" i="0" u="none" strike="noStrike" cap="none">
              <a:solidFill>
                <a:srgbClr val="FFFFFF"/>
              </a:solidFill>
              <a:latin typeface="Arial"/>
              <a:ea typeface="Arial"/>
              <a:cs typeface="Arial"/>
              <a:sym typeface="Arial"/>
            </a:endParaRPr>
          </a:p>
        </p:txBody>
      </p:sp>
      <p:sp>
        <p:nvSpPr>
          <p:cNvPr id="271" name="Google Shape;271;p23"/>
          <p:cNvSpPr/>
          <p:nvPr/>
        </p:nvSpPr>
        <p:spPr>
          <a:xfrm>
            <a:off x="1537275" y="3109225"/>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3. Transferring data to the Transport company to fix viable routes</a:t>
            </a:r>
            <a:endParaRPr sz="1400" b="0" i="0" u="none" strike="noStrike" cap="none">
              <a:solidFill>
                <a:srgbClr val="FFFFFF"/>
              </a:solidFill>
              <a:latin typeface="Arial"/>
              <a:ea typeface="Arial"/>
              <a:cs typeface="Arial"/>
              <a:sym typeface="Arial"/>
            </a:endParaRPr>
          </a:p>
        </p:txBody>
      </p:sp>
      <p:sp>
        <p:nvSpPr>
          <p:cNvPr id="272" name="Google Shape;272;p23"/>
          <p:cNvSpPr/>
          <p:nvPr/>
        </p:nvSpPr>
        <p:spPr>
          <a:xfrm>
            <a:off x="1525700" y="371025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4. Getting confirmation of date and time from the travel company.</a:t>
            </a:r>
            <a:endParaRPr sz="1400" b="0" i="0" u="none" strike="noStrike" cap="none">
              <a:solidFill>
                <a:srgbClr val="FFFFFF"/>
              </a:solidFill>
              <a:latin typeface="Arial"/>
              <a:ea typeface="Arial"/>
              <a:cs typeface="Arial"/>
              <a:sym typeface="Arial"/>
            </a:endParaRPr>
          </a:p>
        </p:txBody>
      </p:sp>
      <p:sp>
        <p:nvSpPr>
          <p:cNvPr id="273" name="Google Shape;273;p23"/>
          <p:cNvSpPr/>
          <p:nvPr/>
        </p:nvSpPr>
        <p:spPr>
          <a:xfrm>
            <a:off x="1537250" y="4311275"/>
            <a:ext cx="5675100" cy="508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5. User making payments</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297500" y="393750"/>
            <a:ext cx="6007500" cy="63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Expected Outcome(CONTD...)</a:t>
            </a:r>
            <a:endParaRPr/>
          </a:p>
        </p:txBody>
      </p:sp>
      <p:sp>
        <p:nvSpPr>
          <p:cNvPr id="279" name="Google Shape;279;p24"/>
          <p:cNvSpPr/>
          <p:nvPr/>
        </p:nvSpPr>
        <p:spPr>
          <a:xfrm>
            <a:off x="1514150" y="1236750"/>
            <a:ext cx="5698200" cy="901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6. Giving confirmation to users or travellers regarding their ticket number or the coupon number, Vehicle Number, time and date of journey, probable departure, arrival time at destination and PREPAID OR POST PAID status – if payment option is provided.</a:t>
            </a:r>
            <a:endParaRPr sz="1400" b="0" i="0" u="none" strike="noStrike" cap="none">
              <a:solidFill>
                <a:srgbClr val="FFFFFF"/>
              </a:solidFill>
              <a:latin typeface="Arial"/>
              <a:ea typeface="Arial"/>
              <a:cs typeface="Arial"/>
              <a:sym typeface="Arial"/>
            </a:endParaRPr>
          </a:p>
        </p:txBody>
      </p:sp>
      <p:sp>
        <p:nvSpPr>
          <p:cNvPr id="280" name="Google Shape;280;p24"/>
          <p:cNvSpPr/>
          <p:nvPr/>
        </p:nvSpPr>
        <p:spPr>
          <a:xfrm>
            <a:off x="1514150" y="2343375"/>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7. Rating the App.</a:t>
            </a:r>
            <a:endParaRPr sz="1400" b="0" i="0" u="none" strike="noStrike" cap="none">
              <a:solidFill>
                <a:srgbClr val="FFFFFF"/>
              </a:solidFill>
              <a:latin typeface="Arial"/>
              <a:ea typeface="Arial"/>
              <a:cs typeface="Arial"/>
              <a:sym typeface="Arial"/>
            </a:endParaRPr>
          </a:p>
        </p:txBody>
      </p:sp>
      <p:sp>
        <p:nvSpPr>
          <p:cNvPr id="281" name="Google Shape;281;p24"/>
          <p:cNvSpPr/>
          <p:nvPr/>
        </p:nvSpPr>
        <p:spPr>
          <a:xfrm>
            <a:off x="1514150" y="299940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8. Asking residual users to seek optional convenient timing for travel, based on the next viable timing.</a:t>
            </a:r>
            <a:endParaRPr sz="1400" b="0" i="0" u="none" strike="noStrike" cap="none">
              <a:solidFill>
                <a:srgbClr val="FFFFFF"/>
              </a:solidFill>
              <a:latin typeface="Arial"/>
              <a:ea typeface="Arial"/>
              <a:cs typeface="Arial"/>
              <a:sym typeface="Arial"/>
            </a:endParaRPr>
          </a:p>
        </p:txBody>
      </p:sp>
      <p:sp>
        <p:nvSpPr>
          <p:cNvPr id="282" name="Google Shape;282;p24"/>
          <p:cNvSpPr/>
          <p:nvPr/>
        </p:nvSpPr>
        <p:spPr>
          <a:xfrm>
            <a:off x="1514150" y="3655338"/>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9. Repeating the process to see if the last user is given acceptable options.</a:t>
            </a:r>
            <a:endParaRPr sz="1400" b="0" i="0" u="none" strike="noStrike" cap="none">
              <a:solidFill>
                <a:srgbClr val="FFFFFF"/>
              </a:solidFill>
              <a:latin typeface="Arial"/>
              <a:ea typeface="Arial"/>
              <a:cs typeface="Arial"/>
              <a:sym typeface="Arial"/>
            </a:endParaRPr>
          </a:p>
        </p:txBody>
      </p:sp>
      <p:sp>
        <p:nvSpPr>
          <p:cNvPr id="283" name="Google Shape;283;p24"/>
          <p:cNvSpPr/>
          <p:nvPr/>
        </p:nvSpPr>
        <p:spPr>
          <a:xfrm>
            <a:off x="1537250" y="4311275"/>
            <a:ext cx="5675100" cy="508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10. Option to book for a week or a month with travel concessions or with some privileges.</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1297500" y="393750"/>
            <a:ext cx="5799300" cy="57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Expected Outcome(CONTD...)</a:t>
            </a:r>
            <a:endParaRPr/>
          </a:p>
        </p:txBody>
      </p:sp>
      <p:sp>
        <p:nvSpPr>
          <p:cNvPr id="289" name="Google Shape;289;p25"/>
          <p:cNvSpPr txBox="1"/>
          <p:nvPr/>
        </p:nvSpPr>
        <p:spPr>
          <a:xfrm>
            <a:off x="1444800" y="1086450"/>
            <a:ext cx="6172200" cy="450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Lato"/>
              <a:buChar char="●"/>
            </a:pPr>
            <a:r>
              <a:rPr lang="en-GB" sz="1400" b="0" i="0" u="none" strike="noStrike" cap="none">
                <a:solidFill>
                  <a:srgbClr val="FFFFFF"/>
                </a:solidFill>
                <a:latin typeface="Lato"/>
                <a:ea typeface="Lato"/>
                <a:cs typeface="Lato"/>
                <a:sym typeface="Lato"/>
              </a:rPr>
              <a:t>This schedule the timings of transportation will avoid the following:</a:t>
            </a:r>
            <a:endParaRPr sz="1400" b="0" i="0" u="none" strike="noStrike" cap="none">
              <a:solidFill>
                <a:srgbClr val="FFFFFF"/>
              </a:solidFill>
              <a:latin typeface="Lato"/>
              <a:ea typeface="Lato"/>
              <a:cs typeface="Lato"/>
              <a:sym typeface="Lato"/>
            </a:endParaRPr>
          </a:p>
        </p:txBody>
      </p:sp>
      <p:sp>
        <p:nvSpPr>
          <p:cNvPr id="290" name="Google Shape;290;p25"/>
          <p:cNvSpPr/>
          <p:nvPr/>
        </p:nvSpPr>
        <p:spPr>
          <a:xfrm>
            <a:off x="1525700" y="183780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1. Over occupancy or less occupancy of public transport can be mitigated.</a:t>
            </a:r>
            <a:endParaRPr sz="1400" b="0" i="0" u="none" strike="noStrike" cap="none">
              <a:solidFill>
                <a:srgbClr val="000000"/>
              </a:solidFill>
              <a:latin typeface="Arial"/>
              <a:ea typeface="Arial"/>
              <a:cs typeface="Arial"/>
              <a:sym typeface="Arial"/>
            </a:endParaRPr>
          </a:p>
        </p:txBody>
      </p:sp>
      <p:sp>
        <p:nvSpPr>
          <p:cNvPr id="291" name="Google Shape;291;p25"/>
          <p:cNvSpPr/>
          <p:nvPr/>
        </p:nvSpPr>
        <p:spPr>
          <a:xfrm>
            <a:off x="1525700" y="247350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2. Unnecessary crowding at stations (to avoid social distancing).</a:t>
            </a:r>
            <a:endParaRPr sz="1400" b="0" i="0" u="none" strike="noStrike" cap="none">
              <a:solidFill>
                <a:srgbClr val="FFFFFF"/>
              </a:solidFill>
              <a:latin typeface="Arial"/>
              <a:ea typeface="Arial"/>
              <a:cs typeface="Arial"/>
              <a:sym typeface="Arial"/>
            </a:endParaRPr>
          </a:p>
        </p:txBody>
      </p:sp>
      <p:sp>
        <p:nvSpPr>
          <p:cNvPr id="292" name="Google Shape;292;p25"/>
          <p:cNvSpPr/>
          <p:nvPr/>
        </p:nvSpPr>
        <p:spPr>
          <a:xfrm>
            <a:off x="1537275" y="3109225"/>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3. Enhances user experience, by reducing total travel time as the waiting time is optimised.</a:t>
            </a:r>
            <a:endParaRPr sz="1400" b="0" i="0" u="none" strike="noStrike" cap="none">
              <a:solidFill>
                <a:srgbClr val="FFFFFF"/>
              </a:solidFill>
              <a:latin typeface="Arial"/>
              <a:ea typeface="Arial"/>
              <a:cs typeface="Arial"/>
              <a:sym typeface="Arial"/>
            </a:endParaRPr>
          </a:p>
        </p:txBody>
      </p:sp>
      <p:sp>
        <p:nvSpPr>
          <p:cNvPr id="293" name="Google Shape;293;p25"/>
          <p:cNvSpPr/>
          <p:nvPr/>
        </p:nvSpPr>
        <p:spPr>
          <a:xfrm>
            <a:off x="1525700" y="3710250"/>
            <a:ext cx="5698200" cy="4509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4. Economic viability of public transport system.</a:t>
            </a:r>
            <a:endParaRPr sz="1400" b="0" i="0" u="none" strike="noStrike" cap="none">
              <a:solidFill>
                <a:srgbClr val="FFFFFF"/>
              </a:solidFill>
              <a:latin typeface="Arial"/>
              <a:ea typeface="Arial"/>
              <a:cs typeface="Arial"/>
              <a:sym typeface="Arial"/>
            </a:endParaRPr>
          </a:p>
        </p:txBody>
      </p:sp>
      <p:sp>
        <p:nvSpPr>
          <p:cNvPr id="294" name="Google Shape;294;p25"/>
          <p:cNvSpPr/>
          <p:nvPr/>
        </p:nvSpPr>
        <p:spPr>
          <a:xfrm>
            <a:off x="1537250" y="4311275"/>
            <a:ext cx="5675100" cy="508500"/>
          </a:xfrm>
          <a:prstGeom prst="round2DiagRect">
            <a:avLst>
              <a:gd name="adj1" fmla="val 16667"/>
              <a:gd name="adj2" fmla="val 0"/>
            </a:avLst>
          </a:prstGeom>
          <a:solidFill>
            <a:srgbClr val="1129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5. Encourage people to use public transport.</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2224</Words>
  <Application>Microsoft Office PowerPoint</Application>
  <PresentationFormat>On-screen Show (16:9)</PresentationFormat>
  <Paragraphs>151</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Lato</vt:lpstr>
      <vt:lpstr>Arial</vt:lpstr>
      <vt:lpstr>Average</vt:lpstr>
      <vt:lpstr>Montserrat</vt:lpstr>
      <vt:lpstr>Roboto</vt:lpstr>
      <vt:lpstr>Focus</vt:lpstr>
      <vt:lpstr>TravO App</vt:lpstr>
      <vt:lpstr>TOC</vt:lpstr>
      <vt:lpstr>Problem Statement</vt:lpstr>
      <vt:lpstr>Understanding the Problem</vt:lpstr>
      <vt:lpstr>Understanding the Problem(CONTD...)</vt:lpstr>
      <vt:lpstr>Project objective</vt:lpstr>
      <vt:lpstr>Expected Outcome</vt:lpstr>
      <vt:lpstr>Expected Outcome(CONTD...)</vt:lpstr>
      <vt:lpstr>Expected Outcome(CONTD...)</vt:lpstr>
      <vt:lpstr>Expected Outcome(CONTD…)</vt:lpstr>
      <vt:lpstr>Core of the Idea</vt:lpstr>
      <vt:lpstr>Novelty of the idea:</vt:lpstr>
      <vt:lpstr>Features</vt:lpstr>
      <vt:lpstr>Features(CONTD...)</vt:lpstr>
      <vt:lpstr>Feasibility and Viability of the Product</vt:lpstr>
      <vt:lpstr>Software Dashboard</vt:lpstr>
      <vt:lpstr>Data Flow Diagram</vt:lpstr>
      <vt:lpstr>Business and social impact:</vt:lpstr>
      <vt:lpstr>Introducing: TravO Spotlight on mobile</vt:lpstr>
      <vt:lpstr>Some Screenshots of our App  Membership </vt:lpstr>
      <vt:lpstr>PowerPoint Presentation</vt:lpstr>
      <vt:lpstr>PowerPoint Presentation</vt:lpstr>
      <vt:lpstr>PowerPoint Presentation</vt:lpstr>
      <vt:lpstr>PowerPoint Presentation</vt:lpstr>
      <vt:lpstr>PowerPoint Presentation</vt:lpstr>
      <vt:lpstr>PowerPoint Presentation</vt:lpstr>
      <vt:lpstr>Project timeline</vt:lpstr>
      <vt:lpstr>Expansion of the concept:</vt:lpstr>
      <vt:lpstr>Deploying the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TravO App</dc:title>
  <dc:creator>FAMILY</dc:creator>
  <cp:lastModifiedBy>FAMILY</cp:lastModifiedBy>
  <cp:revision>2</cp:revision>
  <dcterms:modified xsi:type="dcterms:W3CDTF">2020-07-15T17:42:36Z</dcterms:modified>
</cp:coreProperties>
</file>